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0" r:id="rId4"/>
    <p:sldMasterId id="2147483658" r:id="rId5"/>
    <p:sldMasterId id="2147483650" r:id="rId6"/>
  </p:sldMasterIdLst>
  <p:notesMasterIdLst>
    <p:notesMasterId r:id="rId71"/>
  </p:notesMasterIdLst>
  <p:sldIdLst>
    <p:sldId id="258" r:id="rId7"/>
    <p:sldId id="260" r:id="rId8"/>
    <p:sldId id="266" r:id="rId9"/>
    <p:sldId id="265" r:id="rId10"/>
    <p:sldId id="267" r:id="rId11"/>
    <p:sldId id="273" r:id="rId12"/>
    <p:sldId id="274" r:id="rId13"/>
    <p:sldId id="275" r:id="rId14"/>
    <p:sldId id="1081" r:id="rId15"/>
    <p:sldId id="1082" r:id="rId16"/>
    <p:sldId id="978" r:id="rId17"/>
    <p:sldId id="1099" r:id="rId18"/>
    <p:sldId id="1075" r:id="rId19"/>
    <p:sldId id="1057" r:id="rId20"/>
    <p:sldId id="1024" r:id="rId21"/>
    <p:sldId id="1098" r:id="rId22"/>
    <p:sldId id="1067" r:id="rId23"/>
    <p:sldId id="985" r:id="rId24"/>
    <p:sldId id="1068" r:id="rId25"/>
    <p:sldId id="1070" r:id="rId26"/>
    <p:sldId id="1077" r:id="rId27"/>
    <p:sldId id="261" r:id="rId28"/>
    <p:sldId id="262" r:id="rId29"/>
    <p:sldId id="1101" r:id="rId30"/>
    <p:sldId id="1102" r:id="rId31"/>
    <p:sldId id="1100" r:id="rId32"/>
    <p:sldId id="1228" r:id="rId33"/>
    <p:sldId id="263" r:id="rId34"/>
    <p:sldId id="1104" r:id="rId35"/>
    <p:sldId id="1103" r:id="rId36"/>
    <p:sldId id="1105" r:id="rId37"/>
    <p:sldId id="271" r:id="rId38"/>
    <p:sldId id="1231" r:id="rId39"/>
    <p:sldId id="269" r:id="rId40"/>
    <p:sldId id="1106" r:id="rId41"/>
    <p:sldId id="1107" r:id="rId42"/>
    <p:sldId id="1108" r:id="rId43"/>
    <p:sldId id="1111" r:id="rId44"/>
    <p:sldId id="1112" r:id="rId45"/>
    <p:sldId id="1114" r:id="rId46"/>
    <p:sldId id="1230" r:id="rId47"/>
    <p:sldId id="1115" r:id="rId48"/>
    <p:sldId id="1116" r:id="rId49"/>
    <p:sldId id="1233" r:id="rId50"/>
    <p:sldId id="1117" r:id="rId51"/>
    <p:sldId id="1118" r:id="rId52"/>
    <p:sldId id="1119" r:id="rId53"/>
    <p:sldId id="1120" r:id="rId54"/>
    <p:sldId id="1121" r:id="rId55"/>
    <p:sldId id="1217" r:id="rId56"/>
    <p:sldId id="1221" r:id="rId57"/>
    <p:sldId id="1234" r:id="rId58"/>
    <p:sldId id="1222" r:id="rId59"/>
    <p:sldId id="1223" r:id="rId60"/>
    <p:sldId id="1224" r:id="rId61"/>
    <p:sldId id="1226" r:id="rId62"/>
    <p:sldId id="1235" r:id="rId63"/>
    <p:sldId id="1227" r:id="rId64"/>
    <p:sldId id="1122" r:id="rId65"/>
    <p:sldId id="1218" r:id="rId66"/>
    <p:sldId id="1219" r:id="rId67"/>
    <p:sldId id="268" r:id="rId68"/>
    <p:sldId id="272" r:id="rId69"/>
    <p:sldId id="1229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256E6CE-99BF-432E-812D-902A454DDD15}">
          <p14:sldIdLst>
            <p14:sldId id="258"/>
            <p14:sldId id="260"/>
            <p14:sldId id="266"/>
            <p14:sldId id="265"/>
            <p14:sldId id="267"/>
            <p14:sldId id="273"/>
            <p14:sldId id="274"/>
            <p14:sldId id="275"/>
            <p14:sldId id="1081"/>
            <p14:sldId id="1082"/>
            <p14:sldId id="978"/>
            <p14:sldId id="1099"/>
            <p14:sldId id="1075"/>
            <p14:sldId id="1057"/>
            <p14:sldId id="1024"/>
            <p14:sldId id="1098"/>
            <p14:sldId id="1067"/>
            <p14:sldId id="985"/>
            <p14:sldId id="1068"/>
            <p14:sldId id="1070"/>
            <p14:sldId id="1077"/>
            <p14:sldId id="261"/>
            <p14:sldId id="262"/>
            <p14:sldId id="1101"/>
            <p14:sldId id="1102"/>
            <p14:sldId id="1100"/>
            <p14:sldId id="1228"/>
            <p14:sldId id="263"/>
            <p14:sldId id="1104"/>
            <p14:sldId id="1103"/>
            <p14:sldId id="1105"/>
            <p14:sldId id="271"/>
            <p14:sldId id="1231"/>
            <p14:sldId id="269"/>
            <p14:sldId id="1106"/>
            <p14:sldId id="1107"/>
            <p14:sldId id="1108"/>
            <p14:sldId id="1111"/>
            <p14:sldId id="1112"/>
            <p14:sldId id="1114"/>
            <p14:sldId id="1230"/>
            <p14:sldId id="1115"/>
            <p14:sldId id="1116"/>
            <p14:sldId id="1233"/>
            <p14:sldId id="1117"/>
            <p14:sldId id="1118"/>
            <p14:sldId id="1119"/>
            <p14:sldId id="1120"/>
            <p14:sldId id="1121"/>
            <p14:sldId id="1217"/>
            <p14:sldId id="1221"/>
            <p14:sldId id="1234"/>
            <p14:sldId id="1222"/>
            <p14:sldId id="1223"/>
            <p14:sldId id="1224"/>
            <p14:sldId id="1226"/>
            <p14:sldId id="1235"/>
            <p14:sldId id="1227"/>
            <p14:sldId id="1122"/>
            <p14:sldId id="1218"/>
            <p14:sldId id="1219"/>
            <p14:sldId id="268"/>
            <p14:sldId id="272"/>
            <p14:sldId id="122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5A96"/>
    <a:srgbClr val="CCD3E8"/>
    <a:srgbClr val="3469C0"/>
    <a:srgbClr val="A90000"/>
    <a:srgbClr val="E285E9"/>
    <a:srgbClr val="E57200"/>
    <a:srgbClr val="2E343A"/>
    <a:srgbClr val="232D4B"/>
    <a:srgbClr val="EDF1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70"/>
    <p:restoredTop sz="94737"/>
  </p:normalViewPr>
  <p:slideViewPr>
    <p:cSldViewPr snapToGrid="0">
      <p:cViewPr varScale="1">
        <p:scale>
          <a:sx n="120" d="100"/>
          <a:sy n="120" d="100"/>
        </p:scale>
        <p:origin x="192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63" Type="http://schemas.openxmlformats.org/officeDocument/2006/relationships/slide" Target="slides/slide57.xml"/><Relationship Id="rId68" Type="http://schemas.openxmlformats.org/officeDocument/2006/relationships/slide" Target="slides/slide62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66" Type="http://schemas.openxmlformats.org/officeDocument/2006/relationships/slide" Target="slides/slide60.xml"/><Relationship Id="rId7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61" Type="http://schemas.openxmlformats.org/officeDocument/2006/relationships/slide" Target="slides/slide55.xml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slide" Target="slides/slide58.xml"/><Relationship Id="rId69" Type="http://schemas.openxmlformats.org/officeDocument/2006/relationships/slide" Target="slides/slide63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slide" Target="slides/slide53.xml"/><Relationship Id="rId67" Type="http://schemas.openxmlformats.org/officeDocument/2006/relationships/slide" Target="slides/slide61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slide" Target="slides/slide56.xml"/><Relationship Id="rId70" Type="http://schemas.openxmlformats.org/officeDocument/2006/relationships/slide" Target="slides/slide64.xml"/><Relationship Id="rId75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slide" Target="slides/slide54.xml"/><Relationship Id="rId65" Type="http://schemas.openxmlformats.org/officeDocument/2006/relationships/slide" Target="slides/slide59.xml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9" Type="http://schemas.openxmlformats.org/officeDocument/2006/relationships/slide" Target="slides/slide33.xml"/><Relationship Id="rId34" Type="http://schemas.openxmlformats.org/officeDocument/2006/relationships/slide" Target="slides/slide28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7" Type="http://schemas.openxmlformats.org/officeDocument/2006/relationships/slide" Target="slides/slide1.xml"/><Relationship Id="rId71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7.png>
</file>

<file path=ppt/media/image18.png>
</file>

<file path=ppt/media/image19.tiff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C0D58-DADE-46CB-8D41-30630785FE14}" type="datetimeFigureOut">
              <a:rPr lang="en-US" smtClean="0"/>
              <a:t>7/9/25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428D9-60F7-4E48-B67B-ECE9DB5D5B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80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428D9-60F7-4E48-B67B-ECE9DB5D5B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287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4E339-EBD6-4249-B3AC-5091589B4DA7}" type="slidenum">
              <a:rPr lang="en-US" altLang="x-none" smtClean="0"/>
              <a:pPr/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7916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Slurm</a:t>
            </a:r>
            <a:r>
              <a:rPr lang="en-US"/>
              <a:t> – resource manager, how you can run your codes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428D9-60F7-4E48-B67B-ECE9DB5D5B8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15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C2F61-4F97-9BF8-30B1-BC9CBC7E8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B47BC2-8D52-17D3-0B3B-2F68F84BF1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273FD4-2A51-675E-504D-4790494C7D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phasing repeats due to accuracy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F450B-B848-9E3B-E87D-8CB93C6A5C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4E339-EBD6-4249-B3AC-5091589B4DA7}" type="slidenum">
              <a:rPr lang="en-US" altLang="x-none" smtClean="0"/>
              <a:pPr/>
              <a:t>44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96892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 summary is divided in 3 sections:</a:t>
            </a:r>
          </a:p>
          <a:p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Concordant alignment - In your data (9166 + 0) reads align concordantly. Which is 91.66% of reads</a:t>
            </a:r>
          </a:p>
          <a:p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Discordant alignment - So now 834 reads remain which is 8.34% (100-91.66%). Of these, 792 reads align discordantly. That is to say, of the non-concordant fraction, 5.04% of reads (42 reads) align discordantly.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rest - Now, remember that alignment whether concord. or discord., but both are aligned in paired-end mode. The rest of the reads either align as singles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(i.e. Read1 in one locus &amp; Read2 in completely different locus or one mate aligned and the other unaligned) or may not align at all. So the reads that are in this section is Total -(</a:t>
            </a:r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Concord.+Discord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.). 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10000 -(9166+42) = 792</a:t>
            </a:r>
          </a:p>
          <a:p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 to reach the overall alignment, count the mates in total (i.e. mates aligned in paired and mates aligned in single fashion). That would be -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(9166 x2)+(42 x2)+579 = 18995 mates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 18885 mates aligned of total (10000 x2) mates, which is 94.97%.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49E853C-390F-41DE-9DC4-DCE09ACE49DE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1424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AC65AA-688E-7C1C-2469-89822F836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4492B7-C036-F5F7-EC9E-00FC76F2E0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DE8BFA-B077-E483-0CC6-A321C8B2A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02FCB-7653-70EA-570C-6B7FF28C4A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428D9-60F7-4E48-B67B-ECE9DB5D5B84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770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79078-67C8-B9FD-53F0-FD0878B58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4519D6-7784-05CF-33BE-F0C2085EB8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C26CBB-7C07-54B5-E70D-08F532B798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E199F-5517-A690-6036-82D7893A64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428D9-60F7-4E48-B67B-ECE9DB5D5B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708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Large-scale study of proteins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428D9-60F7-4E48-B67B-ECE9DB5D5B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98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phasing repeats due to accuracy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4E339-EBD6-4249-B3AC-5091589B4DA7}" type="slidenum">
              <a:rPr lang="en-US" altLang="x-none" smtClean="0"/>
              <a:pPr/>
              <a:t>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5457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Open this page for</a:t>
            </a:r>
            <a:r>
              <a:rPr lang="en-US" baseline="0"/>
              <a:t> them!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4E339-EBD6-4249-B3AC-5091589B4DA7}" type="slidenum">
              <a:rPr lang="en-US" altLang="x-none" smtClean="0"/>
              <a:pPr/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53032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1265C-B5D4-7D8D-2CEE-F51459A8B6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C7A95B-14A4-76CA-8139-4F6ED715C9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46721E-02BD-359F-7237-2A9598B030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Open this page for</a:t>
            </a:r>
            <a:r>
              <a:rPr lang="en-US" baseline="0"/>
              <a:t> them!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FBBE6-596B-2E85-D80C-11B583CEAA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4E339-EBD6-4249-B3AC-5091589B4DA7}" type="slidenum">
              <a:rPr lang="en-US" altLang="x-none" smtClean="0"/>
              <a:pPr/>
              <a:t>12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809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First time opened</a:t>
            </a:r>
            <a:r>
              <a:rPr lang="en-US" baseline="0"/>
              <a:t> assembly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4E339-EBD6-4249-B3AC-5091589B4DA7}" type="slidenum">
              <a:rPr lang="en-US" altLang="x-none" smtClean="0"/>
              <a:pPr/>
              <a:t>13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555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4E339-EBD6-4249-B3AC-5091589B4DA7}" type="slidenum">
              <a:rPr lang="en-US" altLang="x-none" smtClean="0"/>
              <a:pPr/>
              <a:t>15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68197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solidFill>
                  <a:srgbClr val="4C4C4F"/>
                </a:solidFill>
                <a:effectLst/>
                <a:latin typeface="HelveticaNeueLTStd"/>
              </a:rPr>
              <a:t>While next-generation sequencing metrics vary from those of Sanger sequencing (e.g., no electropherogram peak heights), the process</a:t>
            </a:r>
            <a:br>
              <a:rPr lang="en-US" sz="1800">
                <a:solidFill>
                  <a:srgbClr val="4C4C4F"/>
                </a:solidFill>
                <a:effectLst/>
                <a:latin typeface="HelveticaNeueLTStd"/>
              </a:rPr>
            </a:br>
            <a:r>
              <a:rPr lang="en-US" sz="1800">
                <a:solidFill>
                  <a:srgbClr val="4C4C4F"/>
                </a:solidFill>
                <a:effectLst/>
                <a:latin typeface="HelveticaNeueLTStd"/>
              </a:rPr>
              <a:t>of generating a </a:t>
            </a:r>
            <a:r>
              <a:rPr lang="en-US" sz="1800" err="1">
                <a:solidFill>
                  <a:srgbClr val="4C4C4F"/>
                </a:solidFill>
                <a:effectLst/>
                <a:latin typeface="HelveticaNeueLTStd"/>
              </a:rPr>
              <a:t>Phred</a:t>
            </a:r>
            <a:r>
              <a:rPr lang="en-US" sz="1800">
                <a:solidFill>
                  <a:srgbClr val="4C4C4F"/>
                </a:solidFill>
                <a:effectLst/>
                <a:latin typeface="HelveticaNeueLTStd"/>
              </a:rPr>
              <a:t> quality scoring scheme is largely the same. 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4E339-EBD6-4249-B3AC-5091589B4DA7}" type="slidenum">
              <a:rPr lang="en-US" altLang="x-none" smtClean="0"/>
              <a:pPr/>
              <a:t>16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62951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82757"/>
            <a:ext cx="12192000" cy="732883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5400">
                <a:solidFill>
                  <a:schemeClr val="bg1"/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PRESENTATION TITLE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1289" y="2415639"/>
            <a:ext cx="12192000" cy="773112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4400" baseline="0">
                <a:solidFill>
                  <a:schemeClr val="bg1"/>
                </a:solidFill>
                <a:latin typeface="ITC Franklin Gothic Std Demi Extra Compressed"/>
              </a:defRPr>
            </a:lvl1pPr>
          </a:lstStyle>
          <a:p>
            <a:pPr lvl="0"/>
            <a:r>
              <a:rPr lang="en-US"/>
              <a:t>Subtitle 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2095" y="3644103"/>
            <a:ext cx="12192000" cy="419581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2800" baseline="0">
                <a:solidFill>
                  <a:schemeClr val="bg1"/>
                </a:solidFill>
                <a:latin typeface="ITC Franklin Gothic Std Book Compressed"/>
              </a:defRPr>
            </a:lvl1pPr>
          </a:lstStyle>
          <a:p>
            <a:pPr lvl="0"/>
            <a:r>
              <a:rPr lang="en-US"/>
              <a:t>OPTIONAL AUTHOR NAME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063684"/>
            <a:ext cx="12192000" cy="346075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600" b="0" i="1" baseline="0">
                <a:solidFill>
                  <a:schemeClr val="bg1"/>
                </a:solidFill>
                <a:latin typeface="ITC Franklin Gothic Std Book"/>
              </a:defRPr>
            </a:lvl1pPr>
          </a:lstStyle>
          <a:p>
            <a:pPr lvl="0"/>
            <a:r>
              <a:rPr lang="en-US"/>
              <a:t>August 27th, 2016</a:t>
            </a:r>
          </a:p>
        </p:txBody>
      </p:sp>
    </p:spTree>
    <p:extLst>
      <p:ext uri="{BB962C8B-B14F-4D97-AF65-F5344CB8AC3E}">
        <p14:creationId xmlns:p14="http://schemas.microsoft.com/office/powerpoint/2010/main" val="3640557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594" y="1533144"/>
            <a:ext cx="10638547" cy="47376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EE63086-D1FE-064C-A4DB-99695A943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1736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381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14069"/>
            <a:ext cx="12192000" cy="50815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accent6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LONG PARAGRAPH TEMPLATE TITLE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45585" y="1817688"/>
            <a:ext cx="5419628" cy="3567112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Quisquety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ornare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un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sapien</a:t>
            </a:r>
            <a:r>
              <a:rPr lang="en-US"/>
              <a:t>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6284386" y="1817688"/>
            <a:ext cx="5264149" cy="3567112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et,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et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7523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006426" y="1689100"/>
            <a:ext cx="4240107" cy="4013200"/>
          </a:xfrm>
          <a:prstGeom prst="rect">
            <a:avLst/>
          </a:prstGeom>
        </p:spPr>
        <p:txBody>
          <a:bodyPr vert="horz"/>
          <a:lstStyle>
            <a:lvl1pPr marL="342900" indent="-342900">
              <a:buFont typeface="Arial"/>
              <a:buChar char="•"/>
              <a:defRPr sz="2000" baseline="0">
                <a:solidFill>
                  <a:schemeClr val="tx2">
                    <a:lumMod val="75000"/>
                  </a:schemeClr>
                </a:solidFill>
                <a:latin typeface="ITC Franklin Gothic Std Book Compressed"/>
              </a:defRPr>
            </a:lvl1pPr>
          </a:lstStyle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  <a:p>
            <a:pPr lvl="0"/>
            <a:r>
              <a:rPr lang="en-US"/>
              <a:t>Et Su </a:t>
            </a:r>
            <a:r>
              <a:rPr lang="en-US" err="1"/>
              <a:t>Domine</a:t>
            </a:r>
            <a:r>
              <a:rPr lang="en-US"/>
              <a:t> Antes</a:t>
            </a:r>
          </a:p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  <a:p>
            <a:pPr lvl="0"/>
            <a:r>
              <a:rPr lang="en-US"/>
              <a:t>Et Su </a:t>
            </a:r>
            <a:r>
              <a:rPr lang="en-US" err="1"/>
              <a:t>Domine</a:t>
            </a:r>
            <a:r>
              <a:rPr lang="en-US"/>
              <a:t> Antes</a:t>
            </a:r>
          </a:p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22300"/>
            <a:ext cx="12192000" cy="4572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tx2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TITLE FOR A LIST HERE</a:t>
            </a:r>
          </a:p>
        </p:txBody>
      </p:sp>
    </p:spTree>
    <p:extLst>
      <p:ext uri="{BB962C8B-B14F-4D97-AF65-F5344CB8AC3E}">
        <p14:creationId xmlns:p14="http://schemas.microsoft.com/office/powerpoint/2010/main" val="659690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sh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14069"/>
            <a:ext cx="12192000" cy="50815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accent6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SHORT PARAGRAPH TEMPLATE TITLE</a:t>
            </a:r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930400" y="1816100"/>
            <a:ext cx="8263467" cy="227330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Quisquety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ornare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un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sapien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non ant. Lore </a:t>
            </a:r>
            <a:r>
              <a:rPr lang="en-US" err="1"/>
              <a:t>ipsum</a:t>
            </a:r>
            <a:r>
              <a:rPr lang="en-US"/>
              <a:t> </a:t>
            </a:r>
            <a:r>
              <a:rPr lang="en-US" err="1"/>
              <a:t>lunpt</a:t>
            </a:r>
            <a:r>
              <a:rPr lang="en-US"/>
              <a:t> and </a:t>
            </a:r>
            <a:r>
              <a:rPr lang="en-US" err="1"/>
              <a:t>ishlam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51209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22300"/>
            <a:ext cx="12192000" cy="4572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tx2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TITLE FOR A TABLE HERE</a:t>
            </a:r>
          </a:p>
        </p:txBody>
      </p:sp>
    </p:spTree>
    <p:extLst>
      <p:ext uri="{BB962C8B-B14F-4D97-AF65-F5344CB8AC3E}">
        <p14:creationId xmlns:p14="http://schemas.microsoft.com/office/powerpoint/2010/main" val="25833083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5607897" y="1473518"/>
            <a:ext cx="6431704" cy="521938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400" baseline="3000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Extra Compressed"/>
              </a:defRPr>
            </a:lvl1pPr>
          </a:lstStyle>
          <a:p>
            <a:pPr lvl="0"/>
            <a:r>
              <a:rPr lang="en-US"/>
              <a:t>1. Introduction Title Placed Here</a:t>
            </a:r>
          </a:p>
          <a:p>
            <a:pPr lvl="0"/>
            <a:r>
              <a:rPr lang="en-US"/>
              <a:t>2. Purpose Title Here</a:t>
            </a:r>
          </a:p>
          <a:p>
            <a:pPr lvl="0"/>
            <a:r>
              <a:rPr lang="en-US"/>
              <a:t>3. Description Title Would Go Here</a:t>
            </a:r>
          </a:p>
          <a:p>
            <a:pPr lvl="0"/>
            <a:r>
              <a:rPr lang="en-US"/>
              <a:t>4. </a:t>
            </a:r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Etam</a:t>
            </a:r>
            <a:r>
              <a:rPr lang="en-US"/>
              <a:t> Would Go Here</a:t>
            </a:r>
          </a:p>
          <a:p>
            <a:pPr lvl="0"/>
            <a:r>
              <a:rPr lang="en-US"/>
              <a:t>5. </a:t>
            </a:r>
            <a:r>
              <a:rPr lang="en-US" err="1"/>
              <a:t>Ipsum</a:t>
            </a:r>
            <a:r>
              <a:rPr lang="en-US"/>
              <a:t> Dolor Would Go Here</a:t>
            </a:r>
          </a:p>
          <a:p>
            <a:pPr lvl="0"/>
            <a:r>
              <a:rPr lang="en-US"/>
              <a:t>6. Methodology Would Be Placed Here</a:t>
            </a:r>
          </a:p>
          <a:p>
            <a:pPr lvl="0"/>
            <a:r>
              <a:rPr lang="en-US"/>
              <a:t>7. Research Title Would Go Here</a:t>
            </a:r>
          </a:p>
          <a:p>
            <a:pPr lvl="0"/>
            <a:r>
              <a:rPr lang="en-US"/>
              <a:t>8. Findings Another Title Would Go Here</a:t>
            </a:r>
          </a:p>
        </p:txBody>
      </p:sp>
    </p:spTree>
    <p:extLst>
      <p:ext uri="{BB962C8B-B14F-4D97-AF65-F5344CB8AC3E}">
        <p14:creationId xmlns:p14="http://schemas.microsoft.com/office/powerpoint/2010/main" val="3530823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1" r:id="rId2"/>
    <p:sldLayoutId id="214748368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83" r:id="rId12"/>
    <p:sldLayoutId id="2147483684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/>
          <p:nvPr userDrawn="1"/>
        </p:nvSpPr>
        <p:spPr>
          <a:xfrm>
            <a:off x="-19614" y="5978148"/>
            <a:ext cx="12226775" cy="936363"/>
          </a:xfrm>
          <a:custGeom>
            <a:avLst/>
            <a:gdLst>
              <a:gd name="connsiteX0" fmla="*/ 0 w 9144000"/>
              <a:gd name="connsiteY0" fmla="*/ 0 h 854363"/>
              <a:gd name="connsiteX1" fmla="*/ 9144000 w 9144000"/>
              <a:gd name="connsiteY1" fmla="*/ 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82100"/>
              <a:gd name="connsiteY0" fmla="*/ 0 h 854363"/>
              <a:gd name="connsiteX1" fmla="*/ 9182100 w 9182100"/>
              <a:gd name="connsiteY1" fmla="*/ 342900 h 854363"/>
              <a:gd name="connsiteX2" fmla="*/ 9144000 w 9182100"/>
              <a:gd name="connsiteY2" fmla="*/ 854363 h 854363"/>
              <a:gd name="connsiteX3" fmla="*/ 0 w 9182100"/>
              <a:gd name="connsiteY3" fmla="*/ 854363 h 854363"/>
              <a:gd name="connsiteX4" fmla="*/ 0 w 9182100"/>
              <a:gd name="connsiteY4" fmla="*/ 0 h 854363"/>
              <a:gd name="connsiteX0" fmla="*/ 0 w 9144000"/>
              <a:gd name="connsiteY0" fmla="*/ 0 h 854363"/>
              <a:gd name="connsiteX1" fmla="*/ 9104113 w 9144000"/>
              <a:gd name="connsiteY1" fmla="*/ 34290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48677"/>
              <a:gd name="connsiteY0" fmla="*/ 0 h 854363"/>
              <a:gd name="connsiteX1" fmla="*/ 9148677 w 9148677"/>
              <a:gd name="connsiteY1" fmla="*/ 220361 h 854363"/>
              <a:gd name="connsiteX2" fmla="*/ 9144000 w 9148677"/>
              <a:gd name="connsiteY2" fmla="*/ 854363 h 854363"/>
              <a:gd name="connsiteX3" fmla="*/ 0 w 9148677"/>
              <a:gd name="connsiteY3" fmla="*/ 854363 h 854363"/>
              <a:gd name="connsiteX4" fmla="*/ 0 w 9148677"/>
              <a:gd name="connsiteY4" fmla="*/ 0 h 854363"/>
              <a:gd name="connsiteX0" fmla="*/ 0 w 9155141"/>
              <a:gd name="connsiteY0" fmla="*/ 0 h 887783"/>
              <a:gd name="connsiteX1" fmla="*/ 9148677 w 9155141"/>
              <a:gd name="connsiteY1" fmla="*/ 220361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0 w 9155141"/>
              <a:gd name="connsiteY0" fmla="*/ 0 h 887783"/>
              <a:gd name="connsiteX1" fmla="*/ 9148677 w 9155141"/>
              <a:gd name="connsiteY1" fmla="*/ 26126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29883 w 9155141"/>
              <a:gd name="connsiteY0" fmla="*/ 257757 h 861657"/>
              <a:gd name="connsiteX1" fmla="*/ 9148677 w 9155141"/>
              <a:gd name="connsiteY1" fmla="*/ 0 h 861657"/>
              <a:gd name="connsiteX2" fmla="*/ 9155141 w 9155141"/>
              <a:gd name="connsiteY2" fmla="*/ 861657 h 861657"/>
              <a:gd name="connsiteX3" fmla="*/ 0 w 9155141"/>
              <a:gd name="connsiteY3" fmla="*/ 828237 h 861657"/>
              <a:gd name="connsiteX4" fmla="*/ 29883 w 9155141"/>
              <a:gd name="connsiteY4" fmla="*/ 257757 h 861657"/>
              <a:gd name="connsiteX0" fmla="*/ 29883 w 9155141"/>
              <a:gd name="connsiteY0" fmla="*/ 332463 h 936363"/>
              <a:gd name="connsiteX1" fmla="*/ 9148677 w 9155141"/>
              <a:gd name="connsiteY1" fmla="*/ 0 h 936363"/>
              <a:gd name="connsiteX2" fmla="*/ 9155141 w 9155141"/>
              <a:gd name="connsiteY2" fmla="*/ 936363 h 936363"/>
              <a:gd name="connsiteX3" fmla="*/ 0 w 9155141"/>
              <a:gd name="connsiteY3" fmla="*/ 902943 h 936363"/>
              <a:gd name="connsiteX4" fmla="*/ 29883 w 9155141"/>
              <a:gd name="connsiteY4" fmla="*/ 332463 h 936363"/>
              <a:gd name="connsiteX0" fmla="*/ 0 w 9170081"/>
              <a:gd name="connsiteY0" fmla="*/ 2726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272698 h 936363"/>
              <a:gd name="connsiteX0" fmla="*/ 0 w 9170081"/>
              <a:gd name="connsiteY0" fmla="*/ 3742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374298 h 936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081" h="936363">
                <a:moveTo>
                  <a:pt x="0" y="374298"/>
                </a:moveTo>
                <a:lnTo>
                  <a:pt x="9163617" y="0"/>
                </a:lnTo>
                <a:cubicBezTo>
                  <a:pt x="9165772" y="222474"/>
                  <a:pt x="9167926" y="713889"/>
                  <a:pt x="9170081" y="936363"/>
                </a:cubicBezTo>
                <a:lnTo>
                  <a:pt x="14940" y="902943"/>
                </a:lnTo>
                <a:lnTo>
                  <a:pt x="0" y="374298"/>
                </a:lnTo>
                <a:close/>
              </a:path>
            </a:pathLst>
          </a:custGeom>
          <a:solidFill>
            <a:srgbClr val="012158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7" descr="UVA_Primary_white.eps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029" y="6324412"/>
            <a:ext cx="1804172" cy="333562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85" y="64602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aseline="0">
                <a:solidFill>
                  <a:schemeClr val="bg1"/>
                </a:solidFill>
                <a:latin typeface="ITC Franklin Gothic Std Book Extra Compressed"/>
              </a:defRPr>
            </a:lvl1pPr>
          </a:lstStyle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65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59" r:id="rId2"/>
    <p:sldLayoutId id="2147483660" r:id="rId3"/>
    <p:sldLayoutId id="2147483662" r:id="rId4"/>
    <p:sldLayoutId id="2147483663" r:id="rId5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ntents_orange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49" y="494929"/>
            <a:ext cx="3711689" cy="213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087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help.basespace.illumina.com/files-used-by-basespace/quality-score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inityrnaseq/trinityrnaseq/wik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39D85F5-B7FD-0CD0-0F80-B50497528993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7D8659F-A6DA-FD32-0A37-FF26698F713C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E407F694-2959-8D3C-EAF7-B6141387A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1A807F-BA4E-0BA0-8F75-2B047C41A9A0}"/>
              </a:ext>
            </a:extLst>
          </p:cNvPr>
          <p:cNvSpPr txBox="1"/>
          <p:nvPr/>
        </p:nvSpPr>
        <p:spPr>
          <a:xfrm>
            <a:off x="157655" y="2263736"/>
            <a:ext cx="11401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rgbClr val="C00000"/>
                </a:solidFill>
              </a:rPr>
              <a:t>Introduction to Bioinformatics Tools for HPC</a:t>
            </a:r>
            <a:endParaRPr lang="en-US" sz="4800">
              <a:solidFill>
                <a:srgbClr val="C000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937704-C73C-1F97-7ABF-1D206C740FA9}"/>
              </a:ext>
            </a:extLst>
          </p:cNvPr>
          <p:cNvSpPr txBox="1"/>
          <p:nvPr/>
        </p:nvSpPr>
        <p:spPr>
          <a:xfrm>
            <a:off x="1753105" y="3429000"/>
            <a:ext cx="821065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/>
              <a:t>Deb Triant &amp; Marcus Bobar</a:t>
            </a:r>
          </a:p>
          <a:p>
            <a:pPr algn="ctr"/>
            <a:r>
              <a:rPr lang="en-US" sz="3400"/>
              <a:t>Research Computing</a:t>
            </a:r>
          </a:p>
          <a:p>
            <a:pPr algn="ctr"/>
            <a:r>
              <a:rPr lang="en-US" sz="3400" err="1"/>
              <a:t>dtriant@virginia.edu</a:t>
            </a:r>
            <a:r>
              <a:rPr lang="en-US" sz="3400"/>
              <a:t>, mb5wt@virginia.edu</a:t>
            </a:r>
          </a:p>
        </p:txBody>
      </p:sp>
    </p:spTree>
    <p:extLst>
      <p:ext uri="{BB962C8B-B14F-4D97-AF65-F5344CB8AC3E}">
        <p14:creationId xmlns:p14="http://schemas.microsoft.com/office/powerpoint/2010/main" val="3529880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57023-7DD4-DAAF-261E-E848A8B6A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2F406ED-CCAD-61C9-38D0-A88DAC7C3907}"/>
              </a:ext>
            </a:extLst>
          </p:cNvPr>
          <p:cNvGrpSpPr/>
          <p:nvPr/>
        </p:nvGrpSpPr>
        <p:grpSpPr>
          <a:xfrm>
            <a:off x="-13647" y="5957247"/>
            <a:ext cx="12212482" cy="964452"/>
            <a:chOff x="-13647" y="5957247"/>
            <a:chExt cx="12212482" cy="964452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A590CF-BFD2-EAF0-DBDD-F38E386EF572}"/>
                </a:ext>
              </a:extLst>
            </p:cNvPr>
            <p:cNvSpPr/>
            <p:nvPr/>
          </p:nvSpPr>
          <p:spPr>
            <a:xfrm rot="10800000">
              <a:off x="-13647" y="6184719"/>
              <a:ext cx="12212482" cy="736980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778351 h 778351"/>
                <a:gd name="connsiteX1" fmla="*/ 6824 w 12221586"/>
                <a:gd name="connsiteY1" fmla="*/ 778351 h 778351"/>
                <a:gd name="connsiteX2" fmla="*/ 0 w 12221586"/>
                <a:gd name="connsiteY2" fmla="*/ 324377 h 778351"/>
                <a:gd name="connsiteX3" fmla="*/ 12207918 w 12221586"/>
                <a:gd name="connsiteY3" fmla="*/ 0 h 778351"/>
                <a:gd name="connsiteX4" fmla="*/ 12221586 w 12221586"/>
                <a:gd name="connsiteY4" fmla="*/ 757364 h 778351"/>
                <a:gd name="connsiteX5" fmla="*/ 6824 w 12221586"/>
                <a:gd name="connsiteY5" fmla="*/ 778351 h 778351"/>
                <a:gd name="connsiteX0" fmla="*/ 6824 w 12221586"/>
                <a:gd name="connsiteY0" fmla="*/ 718478 h 718478"/>
                <a:gd name="connsiteX1" fmla="*/ 6824 w 12221586"/>
                <a:gd name="connsiteY1" fmla="*/ 718478 h 718478"/>
                <a:gd name="connsiteX2" fmla="*/ 0 w 12221586"/>
                <a:gd name="connsiteY2" fmla="*/ 264504 h 718478"/>
                <a:gd name="connsiteX3" fmla="*/ 12207918 w 12221586"/>
                <a:gd name="connsiteY3" fmla="*/ 0 h 718478"/>
                <a:gd name="connsiteX4" fmla="*/ 12221586 w 12221586"/>
                <a:gd name="connsiteY4" fmla="*/ 697491 h 718478"/>
                <a:gd name="connsiteX5" fmla="*/ 6824 w 12221586"/>
                <a:gd name="connsiteY5" fmla="*/ 718478 h 71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718478">
                  <a:moveTo>
                    <a:pt x="6824" y="718478"/>
                  </a:moveTo>
                  <a:lnTo>
                    <a:pt x="6824" y="718478"/>
                  </a:lnTo>
                  <a:cubicBezTo>
                    <a:pt x="4549" y="520585"/>
                    <a:pt x="2275" y="462397"/>
                    <a:pt x="0" y="264504"/>
                  </a:cubicBezTo>
                  <a:lnTo>
                    <a:pt x="12207918" y="0"/>
                  </a:lnTo>
                  <a:cubicBezTo>
                    <a:pt x="12210198" y="522993"/>
                    <a:pt x="12219306" y="174498"/>
                    <a:pt x="12221586" y="697491"/>
                  </a:cubicBezTo>
                  <a:lnTo>
                    <a:pt x="6824" y="718478"/>
                  </a:lnTo>
                  <a:close/>
                </a:path>
              </a:pathLst>
            </a:custGeom>
            <a:solidFill>
              <a:srgbClr val="E57200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2CCA371-CB04-82D8-4377-612633114E13}"/>
                </a:ext>
              </a:extLst>
            </p:cNvPr>
            <p:cNvSpPr/>
            <p:nvPr/>
          </p:nvSpPr>
          <p:spPr>
            <a:xfrm>
              <a:off x="-13647" y="5957247"/>
              <a:ext cx="12212482" cy="962168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938013">
                  <a:moveTo>
                    <a:pt x="6824" y="938013"/>
                  </a:moveTo>
                  <a:lnTo>
                    <a:pt x="6824" y="938013"/>
                  </a:lnTo>
                  <a:cubicBezTo>
                    <a:pt x="4549" y="740120"/>
                    <a:pt x="2275" y="681932"/>
                    <a:pt x="0" y="484039"/>
                  </a:cubicBezTo>
                  <a:lnTo>
                    <a:pt x="12214747" y="0"/>
                  </a:lnTo>
                  <a:cubicBezTo>
                    <a:pt x="12217027" y="522993"/>
                    <a:pt x="12219306" y="394033"/>
                    <a:pt x="12221586" y="917026"/>
                  </a:cubicBezTo>
                  <a:lnTo>
                    <a:pt x="6824" y="938013"/>
                  </a:lnTo>
                  <a:close/>
                </a:path>
              </a:pathLst>
            </a:custGeom>
            <a:solidFill>
              <a:srgbClr val="232D4B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Text&#10;&#10;Description automatically generated">
              <a:extLst>
                <a:ext uri="{FF2B5EF4-FFF2-40B4-BE49-F238E27FC236}">
                  <a16:creationId xmlns:a16="http://schemas.microsoft.com/office/drawing/2014/main" id="{6E43999B-5BA9-7ECA-7F2E-5F5A23825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3695" y="6228154"/>
              <a:ext cx="3656807" cy="58508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ADE75C7-F0B3-1961-E81D-3E12E54DD5B2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File formats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2" name="Content Placeholder 4" descr="standards.png">
            <a:extLst>
              <a:ext uri="{FF2B5EF4-FFF2-40B4-BE49-F238E27FC236}">
                <a16:creationId xmlns:a16="http://schemas.microsoft.com/office/drawing/2014/main" id="{122BA8C7-F4FE-94DD-EFC2-36024DAB27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" b="-1312"/>
          <a:stretch/>
        </p:blipFill>
        <p:spPr>
          <a:xfrm>
            <a:off x="1981200" y="1270840"/>
            <a:ext cx="8229600" cy="47214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A9DFD1-4348-E399-2B01-BC1FF07F5C28}"/>
              </a:ext>
            </a:extLst>
          </p:cNvPr>
          <p:cNvSpPr txBox="1"/>
          <p:nvPr/>
        </p:nvSpPr>
        <p:spPr>
          <a:xfrm>
            <a:off x="10210800" y="5534514"/>
            <a:ext cx="2242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http://</a:t>
            </a:r>
            <a:r>
              <a:rPr lang="en-US" sz="1600" err="1"/>
              <a:t>xkcd.com</a:t>
            </a:r>
            <a:r>
              <a:rPr lang="en-US" sz="1600"/>
              <a:t>/927/</a:t>
            </a:r>
          </a:p>
        </p:txBody>
      </p:sp>
    </p:spTree>
    <p:extLst>
      <p:ext uri="{BB962C8B-B14F-4D97-AF65-F5344CB8AC3E}">
        <p14:creationId xmlns:p14="http://schemas.microsoft.com/office/powerpoint/2010/main" val="265449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7587" y="1253331"/>
            <a:ext cx="10515600" cy="435133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FASTA (file suffix: .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fasta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, .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fna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, .fa)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FASTQ (file suffix: .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  <a:p>
            <a:pPr marL="457200" lvl="1" indent="0">
              <a:buNone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Quality scores</a:t>
            </a:r>
          </a:p>
          <a:p>
            <a:pPr lvl="1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SAM/BAM (file suffix: .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/.bam) </a:t>
            </a:r>
          </a:p>
          <a:p>
            <a:pPr marL="457200" lvl="1" indent="0">
              <a:buNone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Developed for NGS data</a:t>
            </a:r>
          </a:p>
          <a:p>
            <a:pPr marL="457200" lvl="1" indent="0">
              <a:buNone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Sequence Alignment Map</a:t>
            </a:r>
          </a:p>
          <a:p>
            <a:pPr marL="457200" lvl="1" indent="0">
              <a:buNone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Stores alignment information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AB64-7EE7-4D42-A907-DA35D1680C69}" type="slidenum">
              <a:rPr lang="en-US" altLang="x-none" smtClean="0"/>
              <a:pPr/>
              <a:t>11</a:t>
            </a:fld>
            <a:endParaRPr lang="en-US" altLang="x-non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6663E-D4E5-D370-2836-56281F04E3A1}"/>
              </a:ext>
            </a:extLst>
          </p:cNvPr>
          <p:cNvSpPr txBox="1"/>
          <p:nvPr/>
        </p:nvSpPr>
        <p:spPr>
          <a:xfrm>
            <a:off x="306931" y="204621"/>
            <a:ext cx="10515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File formats – format name usually denotes suffix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CBA2017-45E0-2330-BA66-BEB2DC4880D5}"/>
              </a:ext>
            </a:extLst>
          </p:cNvPr>
          <p:cNvGrpSpPr/>
          <p:nvPr/>
        </p:nvGrpSpPr>
        <p:grpSpPr>
          <a:xfrm>
            <a:off x="-13647" y="5957247"/>
            <a:ext cx="12212482" cy="964452"/>
            <a:chOff x="-13647" y="5957247"/>
            <a:chExt cx="12212482" cy="964452"/>
          </a:xfrm>
        </p:grpSpPr>
        <p:sp>
          <p:nvSpPr>
            <p:cNvPr id="10" name="Freeform: Shape 22">
              <a:extLst>
                <a:ext uri="{FF2B5EF4-FFF2-40B4-BE49-F238E27FC236}">
                  <a16:creationId xmlns:a16="http://schemas.microsoft.com/office/drawing/2014/main" id="{D43058B8-FD0F-926E-E6E7-466301054A0B}"/>
                </a:ext>
              </a:extLst>
            </p:cNvPr>
            <p:cNvSpPr/>
            <p:nvPr/>
          </p:nvSpPr>
          <p:spPr>
            <a:xfrm rot="10800000">
              <a:off x="-13647" y="6184719"/>
              <a:ext cx="12212482" cy="736980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778351 h 778351"/>
                <a:gd name="connsiteX1" fmla="*/ 6824 w 12221586"/>
                <a:gd name="connsiteY1" fmla="*/ 778351 h 778351"/>
                <a:gd name="connsiteX2" fmla="*/ 0 w 12221586"/>
                <a:gd name="connsiteY2" fmla="*/ 324377 h 778351"/>
                <a:gd name="connsiteX3" fmla="*/ 12207918 w 12221586"/>
                <a:gd name="connsiteY3" fmla="*/ 0 h 778351"/>
                <a:gd name="connsiteX4" fmla="*/ 12221586 w 12221586"/>
                <a:gd name="connsiteY4" fmla="*/ 757364 h 778351"/>
                <a:gd name="connsiteX5" fmla="*/ 6824 w 12221586"/>
                <a:gd name="connsiteY5" fmla="*/ 778351 h 778351"/>
                <a:gd name="connsiteX0" fmla="*/ 6824 w 12221586"/>
                <a:gd name="connsiteY0" fmla="*/ 718478 h 718478"/>
                <a:gd name="connsiteX1" fmla="*/ 6824 w 12221586"/>
                <a:gd name="connsiteY1" fmla="*/ 718478 h 718478"/>
                <a:gd name="connsiteX2" fmla="*/ 0 w 12221586"/>
                <a:gd name="connsiteY2" fmla="*/ 264504 h 718478"/>
                <a:gd name="connsiteX3" fmla="*/ 12207918 w 12221586"/>
                <a:gd name="connsiteY3" fmla="*/ 0 h 718478"/>
                <a:gd name="connsiteX4" fmla="*/ 12221586 w 12221586"/>
                <a:gd name="connsiteY4" fmla="*/ 697491 h 718478"/>
                <a:gd name="connsiteX5" fmla="*/ 6824 w 12221586"/>
                <a:gd name="connsiteY5" fmla="*/ 718478 h 71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718478">
                  <a:moveTo>
                    <a:pt x="6824" y="718478"/>
                  </a:moveTo>
                  <a:lnTo>
                    <a:pt x="6824" y="718478"/>
                  </a:lnTo>
                  <a:cubicBezTo>
                    <a:pt x="4549" y="520585"/>
                    <a:pt x="2275" y="462397"/>
                    <a:pt x="0" y="264504"/>
                  </a:cubicBezTo>
                  <a:lnTo>
                    <a:pt x="12207918" y="0"/>
                  </a:lnTo>
                  <a:cubicBezTo>
                    <a:pt x="12210198" y="522993"/>
                    <a:pt x="12219306" y="174498"/>
                    <a:pt x="12221586" y="697491"/>
                  </a:cubicBezTo>
                  <a:lnTo>
                    <a:pt x="6824" y="718478"/>
                  </a:lnTo>
                  <a:close/>
                </a:path>
              </a:pathLst>
            </a:custGeom>
            <a:solidFill>
              <a:srgbClr val="E57200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8">
              <a:extLst>
                <a:ext uri="{FF2B5EF4-FFF2-40B4-BE49-F238E27FC236}">
                  <a16:creationId xmlns:a16="http://schemas.microsoft.com/office/drawing/2014/main" id="{16844F9A-D140-4191-3A53-18971852C25E}"/>
                </a:ext>
              </a:extLst>
            </p:cNvPr>
            <p:cNvSpPr/>
            <p:nvPr/>
          </p:nvSpPr>
          <p:spPr>
            <a:xfrm>
              <a:off x="-13647" y="5957247"/>
              <a:ext cx="12212482" cy="962168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938013">
                  <a:moveTo>
                    <a:pt x="6824" y="938013"/>
                  </a:moveTo>
                  <a:lnTo>
                    <a:pt x="6824" y="938013"/>
                  </a:lnTo>
                  <a:cubicBezTo>
                    <a:pt x="4549" y="740120"/>
                    <a:pt x="2275" y="681932"/>
                    <a:pt x="0" y="484039"/>
                  </a:cubicBezTo>
                  <a:lnTo>
                    <a:pt x="12214747" y="0"/>
                  </a:lnTo>
                  <a:cubicBezTo>
                    <a:pt x="12217027" y="522993"/>
                    <a:pt x="12219306" y="394033"/>
                    <a:pt x="12221586" y="917026"/>
                  </a:cubicBezTo>
                  <a:lnTo>
                    <a:pt x="6824" y="938013"/>
                  </a:lnTo>
                  <a:close/>
                </a:path>
              </a:pathLst>
            </a:custGeom>
            <a:solidFill>
              <a:srgbClr val="232D4B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Text&#10;&#10;Description automatically generated">
              <a:extLst>
                <a:ext uri="{FF2B5EF4-FFF2-40B4-BE49-F238E27FC236}">
                  <a16:creationId xmlns:a16="http://schemas.microsoft.com/office/drawing/2014/main" id="{D0D0E102-F071-0450-3EB5-487BFC89E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3695" y="6228154"/>
              <a:ext cx="3656807" cy="585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2643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D80F2-7628-1861-AA90-9744622B7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2569B-8BAC-59D6-3231-7ACDEE634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587" y="1253331"/>
            <a:ext cx="10515600" cy="3694753"/>
          </a:xfrm>
        </p:spPr>
        <p:txBody>
          <a:bodyPr>
            <a:normAutofit fontScale="92500" lnSpcReduction="10000"/>
          </a:bodyPr>
          <a:lstStyle/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VCF (file suffix: .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vcf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     - Variant Call Format </a:t>
            </a:r>
          </a:p>
          <a:p>
            <a:pPr marL="0" indent="0">
              <a:buNone/>
            </a:pPr>
            <a:r>
              <a:rPr lang="en-US" sz="190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https://</a:t>
            </a:r>
            <a:r>
              <a:rPr lang="en-US" sz="19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samtools.github.io</a:t>
            </a:r>
            <a:r>
              <a:rPr lang="en-US" sz="190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1900" err="1">
                <a:solidFill>
                  <a:schemeClr val="tx1">
                    <a:lumMod val="65000"/>
                    <a:lumOff val="35000"/>
                  </a:schemeClr>
                </a:solidFill>
              </a:rPr>
              <a:t>hts</a:t>
            </a:r>
            <a:r>
              <a:rPr lang="en-US" sz="1900">
                <a:solidFill>
                  <a:schemeClr val="tx1">
                    <a:lumMod val="65000"/>
                    <a:lumOff val="35000"/>
                  </a:schemeClr>
                </a:solidFill>
              </a:rPr>
              <a:t>-specs/VCFv4.2.pdf</a:t>
            </a:r>
          </a:p>
          <a:p>
            <a:pPr marL="0" indent="0">
              <a:buNone/>
            </a:pPr>
            <a:endParaRPr lang="en-US" sz="19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GFF3 (file suffix: .gff3)</a:t>
            </a:r>
          </a:p>
          <a:p>
            <a:pPr marL="457200" lvl="1" indent="0">
              <a:buNone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Generic Feature Format, version 3</a:t>
            </a:r>
          </a:p>
          <a:p>
            <a:pPr lvl="1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BED (file suffix: .bed)</a:t>
            </a:r>
          </a:p>
          <a:p>
            <a:pPr marL="457200" lvl="1" indent="0">
              <a:buNone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Browser Extensible Data format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BE32C-7210-7F5D-C326-5154DFDC7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AB64-7EE7-4D42-A907-DA35D1680C69}" type="slidenum">
              <a:rPr lang="en-US" altLang="x-none" smtClean="0"/>
              <a:pPr/>
              <a:t>12</a:t>
            </a:fld>
            <a:endParaRPr lang="en-US" altLang="x-non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989263-48FF-3302-BECC-A651D77534AD}"/>
              </a:ext>
            </a:extLst>
          </p:cNvPr>
          <p:cNvSpPr txBox="1"/>
          <p:nvPr/>
        </p:nvSpPr>
        <p:spPr>
          <a:xfrm>
            <a:off x="306931" y="204621"/>
            <a:ext cx="863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File formats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D0050D4-39C2-AC68-E5E6-B77D9818BBAF}"/>
              </a:ext>
            </a:extLst>
          </p:cNvPr>
          <p:cNvGrpSpPr/>
          <p:nvPr/>
        </p:nvGrpSpPr>
        <p:grpSpPr>
          <a:xfrm>
            <a:off x="-13647" y="5957247"/>
            <a:ext cx="12212482" cy="964452"/>
            <a:chOff x="-13647" y="5957247"/>
            <a:chExt cx="12212482" cy="964452"/>
          </a:xfrm>
        </p:grpSpPr>
        <p:sp>
          <p:nvSpPr>
            <p:cNvPr id="10" name="Freeform: Shape 22">
              <a:extLst>
                <a:ext uri="{FF2B5EF4-FFF2-40B4-BE49-F238E27FC236}">
                  <a16:creationId xmlns:a16="http://schemas.microsoft.com/office/drawing/2014/main" id="{BFADF5E0-E7BE-4577-4DB9-A0ADB2B7293E}"/>
                </a:ext>
              </a:extLst>
            </p:cNvPr>
            <p:cNvSpPr/>
            <p:nvPr/>
          </p:nvSpPr>
          <p:spPr>
            <a:xfrm rot="10800000">
              <a:off x="-13647" y="6184719"/>
              <a:ext cx="12212482" cy="736980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778351 h 778351"/>
                <a:gd name="connsiteX1" fmla="*/ 6824 w 12221586"/>
                <a:gd name="connsiteY1" fmla="*/ 778351 h 778351"/>
                <a:gd name="connsiteX2" fmla="*/ 0 w 12221586"/>
                <a:gd name="connsiteY2" fmla="*/ 324377 h 778351"/>
                <a:gd name="connsiteX3" fmla="*/ 12207918 w 12221586"/>
                <a:gd name="connsiteY3" fmla="*/ 0 h 778351"/>
                <a:gd name="connsiteX4" fmla="*/ 12221586 w 12221586"/>
                <a:gd name="connsiteY4" fmla="*/ 757364 h 778351"/>
                <a:gd name="connsiteX5" fmla="*/ 6824 w 12221586"/>
                <a:gd name="connsiteY5" fmla="*/ 778351 h 778351"/>
                <a:gd name="connsiteX0" fmla="*/ 6824 w 12221586"/>
                <a:gd name="connsiteY0" fmla="*/ 718478 h 718478"/>
                <a:gd name="connsiteX1" fmla="*/ 6824 w 12221586"/>
                <a:gd name="connsiteY1" fmla="*/ 718478 h 718478"/>
                <a:gd name="connsiteX2" fmla="*/ 0 w 12221586"/>
                <a:gd name="connsiteY2" fmla="*/ 264504 h 718478"/>
                <a:gd name="connsiteX3" fmla="*/ 12207918 w 12221586"/>
                <a:gd name="connsiteY3" fmla="*/ 0 h 718478"/>
                <a:gd name="connsiteX4" fmla="*/ 12221586 w 12221586"/>
                <a:gd name="connsiteY4" fmla="*/ 697491 h 718478"/>
                <a:gd name="connsiteX5" fmla="*/ 6824 w 12221586"/>
                <a:gd name="connsiteY5" fmla="*/ 718478 h 71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718478">
                  <a:moveTo>
                    <a:pt x="6824" y="718478"/>
                  </a:moveTo>
                  <a:lnTo>
                    <a:pt x="6824" y="718478"/>
                  </a:lnTo>
                  <a:cubicBezTo>
                    <a:pt x="4549" y="520585"/>
                    <a:pt x="2275" y="462397"/>
                    <a:pt x="0" y="264504"/>
                  </a:cubicBezTo>
                  <a:lnTo>
                    <a:pt x="12207918" y="0"/>
                  </a:lnTo>
                  <a:cubicBezTo>
                    <a:pt x="12210198" y="522993"/>
                    <a:pt x="12219306" y="174498"/>
                    <a:pt x="12221586" y="697491"/>
                  </a:cubicBezTo>
                  <a:lnTo>
                    <a:pt x="6824" y="718478"/>
                  </a:lnTo>
                  <a:close/>
                </a:path>
              </a:pathLst>
            </a:custGeom>
            <a:solidFill>
              <a:srgbClr val="E57200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8">
              <a:extLst>
                <a:ext uri="{FF2B5EF4-FFF2-40B4-BE49-F238E27FC236}">
                  <a16:creationId xmlns:a16="http://schemas.microsoft.com/office/drawing/2014/main" id="{C4E1260C-2A88-4FAA-B48E-7C9990330780}"/>
                </a:ext>
              </a:extLst>
            </p:cNvPr>
            <p:cNvSpPr/>
            <p:nvPr/>
          </p:nvSpPr>
          <p:spPr>
            <a:xfrm>
              <a:off x="-13647" y="5957247"/>
              <a:ext cx="12212482" cy="962168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938013">
                  <a:moveTo>
                    <a:pt x="6824" y="938013"/>
                  </a:moveTo>
                  <a:lnTo>
                    <a:pt x="6824" y="938013"/>
                  </a:lnTo>
                  <a:cubicBezTo>
                    <a:pt x="4549" y="740120"/>
                    <a:pt x="2275" y="681932"/>
                    <a:pt x="0" y="484039"/>
                  </a:cubicBezTo>
                  <a:lnTo>
                    <a:pt x="12214747" y="0"/>
                  </a:lnTo>
                  <a:cubicBezTo>
                    <a:pt x="12217027" y="522993"/>
                    <a:pt x="12219306" y="394033"/>
                    <a:pt x="12221586" y="917026"/>
                  </a:cubicBezTo>
                  <a:lnTo>
                    <a:pt x="6824" y="938013"/>
                  </a:lnTo>
                  <a:close/>
                </a:path>
              </a:pathLst>
            </a:custGeom>
            <a:solidFill>
              <a:srgbClr val="232D4B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Text&#10;&#10;Description automatically generated">
              <a:extLst>
                <a:ext uri="{FF2B5EF4-FFF2-40B4-BE49-F238E27FC236}">
                  <a16:creationId xmlns:a16="http://schemas.microsoft.com/office/drawing/2014/main" id="{E3D9282F-B4EA-AB2E-41F6-84B26C7B6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3695" y="6228154"/>
              <a:ext cx="3656807" cy="585088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606600B-4E27-674A-88F7-C53993F60804}"/>
              </a:ext>
            </a:extLst>
          </p:cNvPr>
          <p:cNvSpPr txBox="1"/>
          <p:nvPr/>
        </p:nvSpPr>
        <p:spPr>
          <a:xfrm>
            <a:off x="1393724" y="4693123"/>
            <a:ext cx="36649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https://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github.com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/arq5x/bedtools2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7A9534-D719-7DFA-0C5F-5AEEEF6C0718}"/>
              </a:ext>
            </a:extLst>
          </p:cNvPr>
          <p:cNvSpPr txBox="1"/>
          <p:nvPr/>
        </p:nvSpPr>
        <p:spPr>
          <a:xfrm>
            <a:off x="1393724" y="3428999"/>
            <a:ext cx="105819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https://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github.com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/The-Sequence-Ontology/Specifications/blob/master/gff3.md</a:t>
            </a:r>
          </a:p>
        </p:txBody>
      </p:sp>
    </p:spTree>
    <p:extLst>
      <p:ext uri="{BB962C8B-B14F-4D97-AF65-F5344CB8AC3E}">
        <p14:creationId xmlns:p14="http://schemas.microsoft.com/office/powerpoint/2010/main" val="505494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932" y="1206039"/>
            <a:ext cx="8534400" cy="2741613"/>
          </a:xfrm>
        </p:spPr>
        <p:txBody>
          <a:bodyPr/>
          <a:lstStyle/>
          <a:p>
            <a:pPr marL="0" indent="0">
              <a:buNone/>
            </a:pPr>
            <a:r>
              <a:rPr lang="en-US" sz="1600" b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r>
              <a:rPr lang="en-US" sz="1600">
                <a:latin typeface="Courier" charset="0"/>
                <a:ea typeface="Courier" charset="0"/>
                <a:cs typeface="Courier" charset="0"/>
              </a:rPr>
              <a:t>NP_000552.2 Human glutathione transferase M1 (GSTM1) MPMILGYWDIRGLAHAIRLLLEYTDSSYEEKKYTMGDAPDYDRSQWLNEKFKLGLDFPNLPYLIDGAHKITQSNAILCYIARKHNLCGETEEEKIRVDILENQTMDNHMQLGMICYNPEFEKLKPKYLEELPEKLKLYSEFLGKRPWFAGNKITFVDFLVYDVLDLHRIFEPKCLDAFPNLKDFISRFEGLEKISAYMKSSRFLPRPVFSKMAVWGNK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AB64-7EE7-4D42-A907-DA35D1680C69}" type="slidenum">
              <a:rPr lang="en-US" altLang="x-none" smtClean="0"/>
              <a:pPr/>
              <a:t>13</a:t>
            </a:fld>
            <a:endParaRPr lang="en-US" altLang="x-non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386464-F5E1-3003-1A26-BAB53777C4E9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FASTA Format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61CD8-D06A-6245-D892-83E24F730176}"/>
              </a:ext>
            </a:extLst>
          </p:cNvPr>
          <p:cNvGrpSpPr/>
          <p:nvPr/>
        </p:nvGrpSpPr>
        <p:grpSpPr>
          <a:xfrm>
            <a:off x="-13647" y="5957247"/>
            <a:ext cx="12212482" cy="964452"/>
            <a:chOff x="-13647" y="5957247"/>
            <a:chExt cx="12212482" cy="964452"/>
          </a:xfrm>
        </p:grpSpPr>
        <p:sp>
          <p:nvSpPr>
            <p:cNvPr id="5" name="Freeform: Shape 22">
              <a:extLst>
                <a:ext uri="{FF2B5EF4-FFF2-40B4-BE49-F238E27FC236}">
                  <a16:creationId xmlns:a16="http://schemas.microsoft.com/office/drawing/2014/main" id="{69E8D10A-947A-B6F7-6FC8-06DFBD6F6CAA}"/>
                </a:ext>
              </a:extLst>
            </p:cNvPr>
            <p:cNvSpPr/>
            <p:nvPr/>
          </p:nvSpPr>
          <p:spPr>
            <a:xfrm rot="10800000">
              <a:off x="-13647" y="6184719"/>
              <a:ext cx="12212482" cy="736980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778351 h 778351"/>
                <a:gd name="connsiteX1" fmla="*/ 6824 w 12221586"/>
                <a:gd name="connsiteY1" fmla="*/ 778351 h 778351"/>
                <a:gd name="connsiteX2" fmla="*/ 0 w 12221586"/>
                <a:gd name="connsiteY2" fmla="*/ 324377 h 778351"/>
                <a:gd name="connsiteX3" fmla="*/ 12207918 w 12221586"/>
                <a:gd name="connsiteY3" fmla="*/ 0 h 778351"/>
                <a:gd name="connsiteX4" fmla="*/ 12221586 w 12221586"/>
                <a:gd name="connsiteY4" fmla="*/ 757364 h 778351"/>
                <a:gd name="connsiteX5" fmla="*/ 6824 w 12221586"/>
                <a:gd name="connsiteY5" fmla="*/ 778351 h 778351"/>
                <a:gd name="connsiteX0" fmla="*/ 6824 w 12221586"/>
                <a:gd name="connsiteY0" fmla="*/ 718478 h 718478"/>
                <a:gd name="connsiteX1" fmla="*/ 6824 w 12221586"/>
                <a:gd name="connsiteY1" fmla="*/ 718478 h 718478"/>
                <a:gd name="connsiteX2" fmla="*/ 0 w 12221586"/>
                <a:gd name="connsiteY2" fmla="*/ 264504 h 718478"/>
                <a:gd name="connsiteX3" fmla="*/ 12207918 w 12221586"/>
                <a:gd name="connsiteY3" fmla="*/ 0 h 718478"/>
                <a:gd name="connsiteX4" fmla="*/ 12221586 w 12221586"/>
                <a:gd name="connsiteY4" fmla="*/ 697491 h 718478"/>
                <a:gd name="connsiteX5" fmla="*/ 6824 w 12221586"/>
                <a:gd name="connsiteY5" fmla="*/ 718478 h 71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718478">
                  <a:moveTo>
                    <a:pt x="6824" y="718478"/>
                  </a:moveTo>
                  <a:lnTo>
                    <a:pt x="6824" y="718478"/>
                  </a:lnTo>
                  <a:cubicBezTo>
                    <a:pt x="4549" y="520585"/>
                    <a:pt x="2275" y="462397"/>
                    <a:pt x="0" y="264504"/>
                  </a:cubicBezTo>
                  <a:lnTo>
                    <a:pt x="12207918" y="0"/>
                  </a:lnTo>
                  <a:cubicBezTo>
                    <a:pt x="12210198" y="522993"/>
                    <a:pt x="12219306" y="174498"/>
                    <a:pt x="12221586" y="697491"/>
                  </a:cubicBezTo>
                  <a:lnTo>
                    <a:pt x="6824" y="718478"/>
                  </a:lnTo>
                  <a:close/>
                </a:path>
              </a:pathLst>
            </a:custGeom>
            <a:solidFill>
              <a:srgbClr val="E57200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18">
              <a:extLst>
                <a:ext uri="{FF2B5EF4-FFF2-40B4-BE49-F238E27FC236}">
                  <a16:creationId xmlns:a16="http://schemas.microsoft.com/office/drawing/2014/main" id="{9AEC0052-1518-5AB8-8067-0180BED47D05}"/>
                </a:ext>
              </a:extLst>
            </p:cNvPr>
            <p:cNvSpPr/>
            <p:nvPr/>
          </p:nvSpPr>
          <p:spPr>
            <a:xfrm>
              <a:off x="-13647" y="5957247"/>
              <a:ext cx="12212482" cy="962168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938013">
                  <a:moveTo>
                    <a:pt x="6824" y="938013"/>
                  </a:moveTo>
                  <a:lnTo>
                    <a:pt x="6824" y="938013"/>
                  </a:lnTo>
                  <a:cubicBezTo>
                    <a:pt x="4549" y="740120"/>
                    <a:pt x="2275" y="681932"/>
                    <a:pt x="0" y="484039"/>
                  </a:cubicBezTo>
                  <a:lnTo>
                    <a:pt x="12214747" y="0"/>
                  </a:lnTo>
                  <a:cubicBezTo>
                    <a:pt x="12217027" y="522993"/>
                    <a:pt x="12219306" y="394033"/>
                    <a:pt x="12221586" y="917026"/>
                  </a:cubicBezTo>
                  <a:lnTo>
                    <a:pt x="6824" y="938013"/>
                  </a:lnTo>
                  <a:close/>
                </a:path>
              </a:pathLst>
            </a:custGeom>
            <a:solidFill>
              <a:srgbClr val="232D4B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Text&#10;&#10;Description automatically generated">
              <a:extLst>
                <a:ext uri="{FF2B5EF4-FFF2-40B4-BE49-F238E27FC236}">
                  <a16:creationId xmlns:a16="http://schemas.microsoft.com/office/drawing/2014/main" id="{BB3EA88F-9580-364D-0492-CA173F4A2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3695" y="6228154"/>
              <a:ext cx="3656807" cy="585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8625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22579-25DE-DA48-ADE1-78B5C2CB3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752600"/>
            <a:ext cx="7848600" cy="152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Base calling, quality control, trimming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Most data returned in FASTQ format with quality scores included (ASCII code)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A51B6-481D-034C-9326-16CD4A960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F523-5F6B-8C4D-BABC-9A4000B1B06E}" type="slidenum">
              <a:rPr lang="en-US" altLang="x-none" smtClean="0"/>
              <a:pPr/>
              <a:t>14</a:t>
            </a:fld>
            <a:endParaRPr lang="en-US" altLang="x-none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B89E7B5-2848-5040-97F7-E18F78738251}"/>
              </a:ext>
            </a:extLst>
          </p:cNvPr>
          <p:cNvGrpSpPr/>
          <p:nvPr/>
        </p:nvGrpSpPr>
        <p:grpSpPr>
          <a:xfrm>
            <a:off x="2133600" y="3990445"/>
            <a:ext cx="8231949" cy="1477328"/>
            <a:chOff x="635000" y="4267200"/>
            <a:chExt cx="8231949" cy="1477328"/>
          </a:xfrm>
        </p:grpSpPr>
        <p:sp>
          <p:nvSpPr>
            <p:cNvPr id="7" name="object 4">
              <a:extLst>
                <a:ext uri="{FF2B5EF4-FFF2-40B4-BE49-F238E27FC236}">
                  <a16:creationId xmlns:a16="http://schemas.microsoft.com/office/drawing/2014/main" id="{EC4E322C-116A-8C4B-9EA1-20F935CE6204}"/>
                </a:ext>
              </a:extLst>
            </p:cNvPr>
            <p:cNvSpPr txBox="1"/>
            <p:nvPr/>
          </p:nvSpPr>
          <p:spPr>
            <a:xfrm>
              <a:off x="635000" y="4267200"/>
              <a:ext cx="6083935" cy="1477328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1F487C"/>
              </a:solidFill>
            </a:ln>
          </p:spPr>
          <p:txBody>
            <a:bodyPr vert="horz" wrap="square" lIns="0" tIns="0" rIns="0" bIns="0" rtlCol="0">
              <a:spAutoFit/>
            </a:bodyPr>
            <a:lstStyle/>
            <a:p>
              <a:pPr marL="86360" marR="137795"/>
              <a:r>
                <a:rPr sz="2400" b="1" spc="-5">
                  <a:solidFill>
                    <a:srgbClr val="FFFFFF"/>
                  </a:solidFill>
                  <a:latin typeface="Courier New"/>
                  <a:cs typeface="Courier New"/>
                </a:rPr>
                <a:t>@SEQ_ID GATTTG</a:t>
              </a:r>
              <a:r>
                <a:rPr sz="2400" b="1" spc="-15">
                  <a:solidFill>
                    <a:srgbClr val="FFFFFF"/>
                  </a:solidFill>
                  <a:latin typeface="Courier New"/>
                  <a:cs typeface="Courier New"/>
                </a:rPr>
                <a:t>GG</a:t>
              </a:r>
              <a:r>
                <a:rPr sz="2400" b="1" spc="-5">
                  <a:solidFill>
                    <a:srgbClr val="FFFFFF"/>
                  </a:solidFill>
                  <a:latin typeface="Courier New"/>
                  <a:cs typeface="Courier New"/>
                </a:rPr>
                <a:t>GTTCAA</a:t>
              </a:r>
              <a:r>
                <a:rPr sz="2400" b="1" spc="-15">
                  <a:solidFill>
                    <a:srgbClr val="FFFFFF"/>
                  </a:solidFill>
                  <a:latin typeface="Courier New"/>
                  <a:cs typeface="Courier New"/>
                </a:rPr>
                <a:t>AG</a:t>
              </a:r>
              <a:r>
                <a:rPr sz="2400" b="1" spc="-5">
                  <a:solidFill>
                    <a:srgbClr val="FFFFFF"/>
                  </a:solidFill>
                  <a:latin typeface="Courier New"/>
                  <a:cs typeface="Courier New"/>
                </a:rPr>
                <a:t>CAGTAT</a:t>
              </a:r>
              <a:r>
                <a:rPr sz="2400" b="1" spc="-15">
                  <a:solidFill>
                    <a:srgbClr val="FFFFFF"/>
                  </a:solidFill>
                  <a:latin typeface="Courier New"/>
                  <a:cs typeface="Courier New"/>
                </a:rPr>
                <a:t>CG</a:t>
              </a:r>
              <a:r>
                <a:rPr sz="2400" b="1" spc="-5">
                  <a:solidFill>
                    <a:srgbClr val="FFFFFF"/>
                  </a:solidFill>
                  <a:latin typeface="Courier New"/>
                  <a:cs typeface="Courier New"/>
                </a:rPr>
                <a:t>ATCAAA</a:t>
              </a:r>
              <a:r>
                <a:rPr sz="2400" b="1" spc="-15">
                  <a:solidFill>
                    <a:srgbClr val="FFFFFF"/>
                  </a:solidFill>
                  <a:latin typeface="Courier New"/>
                  <a:cs typeface="Courier New"/>
                </a:rPr>
                <a:t>T</a:t>
              </a:r>
              <a:r>
                <a:rPr sz="2400" b="1">
                  <a:solidFill>
                    <a:srgbClr val="FFFFFF"/>
                  </a:solidFill>
                  <a:latin typeface="Courier New"/>
                  <a:cs typeface="Courier New"/>
                </a:rPr>
                <a:t>A</a:t>
              </a:r>
              <a:endParaRPr sz="2400">
                <a:latin typeface="Courier New"/>
                <a:cs typeface="Courier New"/>
              </a:endParaRPr>
            </a:p>
            <a:p>
              <a:pPr marL="86360"/>
              <a:r>
                <a:rPr sz="2400" b="1">
                  <a:solidFill>
                    <a:srgbClr val="FFFFFF"/>
                  </a:solidFill>
                  <a:latin typeface="Courier New"/>
                  <a:cs typeface="Courier New"/>
                </a:rPr>
                <a:t>+</a:t>
              </a:r>
              <a:endParaRPr sz="2400">
                <a:latin typeface="Courier New"/>
                <a:cs typeface="Courier New"/>
              </a:endParaRPr>
            </a:p>
            <a:p>
              <a:pPr marL="86360"/>
              <a:r>
                <a:rPr sz="2400" b="1" spc="-5">
                  <a:solidFill>
                    <a:srgbClr val="FFFFFF"/>
                  </a:solidFill>
                  <a:latin typeface="Courier New"/>
                  <a:cs typeface="Courier New"/>
                </a:rPr>
                <a:t>!''*((</a:t>
              </a:r>
              <a:r>
                <a:rPr sz="2400" b="1" spc="-15">
                  <a:solidFill>
                    <a:srgbClr val="FFFFFF"/>
                  </a:solidFill>
                  <a:latin typeface="Courier New"/>
                  <a:cs typeface="Courier New"/>
                </a:rPr>
                <a:t>((</a:t>
              </a:r>
              <a:r>
                <a:rPr sz="2400" b="1" spc="-5">
                  <a:solidFill>
                    <a:srgbClr val="FFFFFF"/>
                  </a:solidFill>
                  <a:latin typeface="Courier New"/>
                  <a:cs typeface="Courier New"/>
                </a:rPr>
                <a:t>***+))</a:t>
              </a:r>
              <a:r>
                <a:rPr sz="2400" b="1" spc="-15">
                  <a:solidFill>
                    <a:srgbClr val="FFFFFF"/>
                  </a:solidFill>
                  <a:latin typeface="Courier New"/>
                  <a:cs typeface="Courier New"/>
                </a:rPr>
                <a:t>%%</a:t>
              </a:r>
              <a:r>
                <a:rPr sz="2400" b="1" spc="-5">
                  <a:solidFill>
                    <a:srgbClr val="FFFFFF"/>
                  </a:solidFill>
                  <a:latin typeface="Courier New"/>
                  <a:cs typeface="Courier New"/>
                </a:rPr>
                <a:t>%++)(%</a:t>
              </a:r>
              <a:r>
                <a:rPr sz="2400" b="1" spc="-15">
                  <a:solidFill>
                    <a:srgbClr val="FFFFFF"/>
                  </a:solidFill>
                  <a:latin typeface="Courier New"/>
                  <a:cs typeface="Courier New"/>
                </a:rPr>
                <a:t>%%</a:t>
              </a:r>
              <a:r>
                <a:rPr sz="2400" b="1" spc="-5">
                  <a:solidFill>
                    <a:srgbClr val="FFFFFF"/>
                  </a:solidFill>
                  <a:latin typeface="Courier New"/>
                  <a:cs typeface="Courier New"/>
                </a:rPr>
                <a:t>%).1***</a:t>
              </a:r>
              <a:r>
                <a:rPr sz="2400" b="1">
                  <a:solidFill>
                    <a:srgbClr val="FFFFFF"/>
                  </a:solidFill>
                  <a:latin typeface="Courier New"/>
                  <a:cs typeface="Courier New"/>
                </a:rPr>
                <a:t>-</a:t>
              </a:r>
              <a:endParaRPr sz="2400">
                <a:latin typeface="Courier New"/>
                <a:cs typeface="Courier New"/>
              </a:endParaRPr>
            </a:p>
          </p:txBody>
        </p:sp>
        <p:sp>
          <p:nvSpPr>
            <p:cNvPr id="8" name="object 5">
              <a:extLst>
                <a:ext uri="{FF2B5EF4-FFF2-40B4-BE49-F238E27FC236}">
                  <a16:creationId xmlns:a16="http://schemas.microsoft.com/office/drawing/2014/main" id="{DD5B91F9-B608-A34A-9361-19C280B97135}"/>
                </a:ext>
              </a:extLst>
            </p:cNvPr>
            <p:cNvSpPr/>
            <p:nvPr/>
          </p:nvSpPr>
          <p:spPr>
            <a:xfrm>
              <a:off x="6827584" y="4416932"/>
              <a:ext cx="360680" cy="132715"/>
            </a:xfrm>
            <a:custGeom>
              <a:avLst/>
              <a:gdLst/>
              <a:ahLst/>
              <a:cxnLst/>
              <a:rect l="l" t="t" r="r" b="b"/>
              <a:pathLst>
                <a:path w="360679" h="132714">
                  <a:moveTo>
                    <a:pt x="113664" y="0"/>
                  </a:moveTo>
                  <a:lnTo>
                    <a:pt x="0" y="66294"/>
                  </a:lnTo>
                  <a:lnTo>
                    <a:pt x="113664" y="132587"/>
                  </a:lnTo>
                  <a:lnTo>
                    <a:pt x="122427" y="130301"/>
                  </a:lnTo>
                  <a:lnTo>
                    <a:pt x="126491" y="123571"/>
                  </a:lnTo>
                  <a:lnTo>
                    <a:pt x="130428" y="116712"/>
                  </a:lnTo>
                  <a:lnTo>
                    <a:pt x="128142" y="107950"/>
                  </a:lnTo>
                  <a:lnTo>
                    <a:pt x="81250" y="80645"/>
                  </a:lnTo>
                  <a:lnTo>
                    <a:pt x="28448" y="80645"/>
                  </a:lnTo>
                  <a:lnTo>
                    <a:pt x="28448" y="52070"/>
                  </a:lnTo>
                  <a:lnTo>
                    <a:pt x="81149" y="52070"/>
                  </a:lnTo>
                  <a:lnTo>
                    <a:pt x="121284" y="28701"/>
                  </a:lnTo>
                  <a:lnTo>
                    <a:pt x="128142" y="24637"/>
                  </a:lnTo>
                  <a:lnTo>
                    <a:pt x="130428" y="15875"/>
                  </a:lnTo>
                  <a:lnTo>
                    <a:pt x="126491" y="9144"/>
                  </a:lnTo>
                  <a:lnTo>
                    <a:pt x="122427" y="2286"/>
                  </a:lnTo>
                  <a:lnTo>
                    <a:pt x="113664" y="0"/>
                  </a:lnTo>
                  <a:close/>
                </a:path>
                <a:path w="360679" h="132714">
                  <a:moveTo>
                    <a:pt x="81149" y="52070"/>
                  </a:moveTo>
                  <a:lnTo>
                    <a:pt x="28448" y="52070"/>
                  </a:lnTo>
                  <a:lnTo>
                    <a:pt x="28448" y="80645"/>
                  </a:lnTo>
                  <a:lnTo>
                    <a:pt x="81250" y="80645"/>
                  </a:lnTo>
                  <a:lnTo>
                    <a:pt x="77769" y="78612"/>
                  </a:lnTo>
                  <a:lnTo>
                    <a:pt x="35559" y="78612"/>
                  </a:lnTo>
                  <a:lnTo>
                    <a:pt x="35559" y="53975"/>
                  </a:lnTo>
                  <a:lnTo>
                    <a:pt x="77877" y="53975"/>
                  </a:lnTo>
                  <a:lnTo>
                    <a:pt x="81149" y="52070"/>
                  </a:lnTo>
                  <a:close/>
                </a:path>
                <a:path w="360679" h="132714">
                  <a:moveTo>
                    <a:pt x="360172" y="52070"/>
                  </a:moveTo>
                  <a:lnTo>
                    <a:pt x="81149" y="52070"/>
                  </a:lnTo>
                  <a:lnTo>
                    <a:pt x="56691" y="66309"/>
                  </a:lnTo>
                  <a:lnTo>
                    <a:pt x="81250" y="80645"/>
                  </a:lnTo>
                  <a:lnTo>
                    <a:pt x="360172" y="80645"/>
                  </a:lnTo>
                  <a:lnTo>
                    <a:pt x="360172" y="52070"/>
                  </a:lnTo>
                  <a:close/>
                </a:path>
                <a:path w="360679" h="132714">
                  <a:moveTo>
                    <a:pt x="35559" y="53975"/>
                  </a:moveTo>
                  <a:lnTo>
                    <a:pt x="35559" y="78612"/>
                  </a:lnTo>
                  <a:lnTo>
                    <a:pt x="56691" y="66309"/>
                  </a:lnTo>
                  <a:lnTo>
                    <a:pt x="35559" y="53975"/>
                  </a:lnTo>
                  <a:close/>
                </a:path>
                <a:path w="360679" h="132714">
                  <a:moveTo>
                    <a:pt x="56691" y="66309"/>
                  </a:moveTo>
                  <a:lnTo>
                    <a:pt x="35559" y="78612"/>
                  </a:lnTo>
                  <a:lnTo>
                    <a:pt x="77769" y="78612"/>
                  </a:lnTo>
                  <a:lnTo>
                    <a:pt x="56691" y="66309"/>
                  </a:lnTo>
                  <a:close/>
                </a:path>
                <a:path w="360679" h="132714">
                  <a:moveTo>
                    <a:pt x="77877" y="53975"/>
                  </a:moveTo>
                  <a:lnTo>
                    <a:pt x="35559" y="53975"/>
                  </a:lnTo>
                  <a:lnTo>
                    <a:pt x="56691" y="66309"/>
                  </a:lnTo>
                  <a:lnTo>
                    <a:pt x="77877" y="53975"/>
                  </a:lnTo>
                  <a:close/>
                </a:path>
              </a:pathLst>
            </a:custGeom>
            <a:solidFill>
              <a:srgbClr val="497DBA"/>
            </a:solidFill>
            <a:ln>
              <a:solidFill>
                <a:srgbClr val="7030A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6">
              <a:extLst>
                <a:ext uri="{FF2B5EF4-FFF2-40B4-BE49-F238E27FC236}">
                  <a16:creationId xmlns:a16="http://schemas.microsoft.com/office/drawing/2014/main" id="{95F9567A-B77B-D04C-B35F-8C6F3D25103D}"/>
                </a:ext>
              </a:extLst>
            </p:cNvPr>
            <p:cNvSpPr/>
            <p:nvPr/>
          </p:nvSpPr>
          <p:spPr>
            <a:xfrm>
              <a:off x="6827584" y="4776978"/>
              <a:ext cx="360680" cy="132715"/>
            </a:xfrm>
            <a:custGeom>
              <a:avLst/>
              <a:gdLst/>
              <a:ahLst/>
              <a:cxnLst/>
              <a:rect l="l" t="t" r="r" b="b"/>
              <a:pathLst>
                <a:path w="360679" h="132714">
                  <a:moveTo>
                    <a:pt x="113664" y="0"/>
                  </a:moveTo>
                  <a:lnTo>
                    <a:pt x="0" y="66293"/>
                  </a:lnTo>
                  <a:lnTo>
                    <a:pt x="113664" y="132587"/>
                  </a:lnTo>
                  <a:lnTo>
                    <a:pt x="122427" y="130301"/>
                  </a:lnTo>
                  <a:lnTo>
                    <a:pt x="126491" y="123571"/>
                  </a:lnTo>
                  <a:lnTo>
                    <a:pt x="130428" y="116712"/>
                  </a:lnTo>
                  <a:lnTo>
                    <a:pt x="128142" y="107950"/>
                  </a:lnTo>
                  <a:lnTo>
                    <a:pt x="81250" y="80644"/>
                  </a:lnTo>
                  <a:lnTo>
                    <a:pt x="28448" y="80644"/>
                  </a:lnTo>
                  <a:lnTo>
                    <a:pt x="28448" y="52069"/>
                  </a:lnTo>
                  <a:lnTo>
                    <a:pt x="81149" y="52069"/>
                  </a:lnTo>
                  <a:lnTo>
                    <a:pt x="121284" y="28701"/>
                  </a:lnTo>
                  <a:lnTo>
                    <a:pt x="128142" y="24637"/>
                  </a:lnTo>
                  <a:lnTo>
                    <a:pt x="130428" y="15875"/>
                  </a:lnTo>
                  <a:lnTo>
                    <a:pt x="126491" y="9143"/>
                  </a:lnTo>
                  <a:lnTo>
                    <a:pt x="122427" y="2286"/>
                  </a:lnTo>
                  <a:lnTo>
                    <a:pt x="113664" y="0"/>
                  </a:lnTo>
                  <a:close/>
                </a:path>
                <a:path w="360679" h="132714">
                  <a:moveTo>
                    <a:pt x="81149" y="52069"/>
                  </a:moveTo>
                  <a:lnTo>
                    <a:pt x="28448" y="52069"/>
                  </a:lnTo>
                  <a:lnTo>
                    <a:pt x="28448" y="80644"/>
                  </a:lnTo>
                  <a:lnTo>
                    <a:pt x="81250" y="80644"/>
                  </a:lnTo>
                  <a:lnTo>
                    <a:pt x="77769" y="78612"/>
                  </a:lnTo>
                  <a:lnTo>
                    <a:pt x="35559" y="78612"/>
                  </a:lnTo>
                  <a:lnTo>
                    <a:pt x="35559" y="53975"/>
                  </a:lnTo>
                  <a:lnTo>
                    <a:pt x="77877" y="53975"/>
                  </a:lnTo>
                  <a:lnTo>
                    <a:pt x="81149" y="52069"/>
                  </a:lnTo>
                  <a:close/>
                </a:path>
                <a:path w="360679" h="132714">
                  <a:moveTo>
                    <a:pt x="360172" y="52069"/>
                  </a:moveTo>
                  <a:lnTo>
                    <a:pt x="81149" y="52069"/>
                  </a:lnTo>
                  <a:lnTo>
                    <a:pt x="56691" y="66309"/>
                  </a:lnTo>
                  <a:lnTo>
                    <a:pt x="81250" y="80644"/>
                  </a:lnTo>
                  <a:lnTo>
                    <a:pt x="360172" y="80644"/>
                  </a:lnTo>
                  <a:lnTo>
                    <a:pt x="360172" y="52069"/>
                  </a:lnTo>
                  <a:close/>
                </a:path>
                <a:path w="360679" h="132714">
                  <a:moveTo>
                    <a:pt x="35559" y="53975"/>
                  </a:moveTo>
                  <a:lnTo>
                    <a:pt x="35559" y="78612"/>
                  </a:lnTo>
                  <a:lnTo>
                    <a:pt x="56691" y="66309"/>
                  </a:lnTo>
                  <a:lnTo>
                    <a:pt x="35559" y="53975"/>
                  </a:lnTo>
                  <a:close/>
                </a:path>
                <a:path w="360679" h="132714">
                  <a:moveTo>
                    <a:pt x="56691" y="66309"/>
                  </a:moveTo>
                  <a:lnTo>
                    <a:pt x="35559" y="78612"/>
                  </a:lnTo>
                  <a:lnTo>
                    <a:pt x="77769" y="78612"/>
                  </a:lnTo>
                  <a:lnTo>
                    <a:pt x="56691" y="66309"/>
                  </a:lnTo>
                  <a:close/>
                </a:path>
                <a:path w="360679" h="132714">
                  <a:moveTo>
                    <a:pt x="77877" y="53975"/>
                  </a:moveTo>
                  <a:lnTo>
                    <a:pt x="35559" y="53975"/>
                  </a:lnTo>
                  <a:lnTo>
                    <a:pt x="56691" y="66309"/>
                  </a:lnTo>
                  <a:lnTo>
                    <a:pt x="77877" y="53975"/>
                  </a:lnTo>
                  <a:close/>
                </a:path>
              </a:pathLst>
            </a:custGeom>
            <a:solidFill>
              <a:srgbClr val="497DBA"/>
            </a:solidFill>
            <a:ln>
              <a:solidFill>
                <a:srgbClr val="7030A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7">
              <a:extLst>
                <a:ext uri="{FF2B5EF4-FFF2-40B4-BE49-F238E27FC236}">
                  <a16:creationId xmlns:a16="http://schemas.microsoft.com/office/drawing/2014/main" id="{1AD4F891-D7F8-9D4B-8BCC-5482DBFEBB1B}"/>
                </a:ext>
              </a:extLst>
            </p:cNvPr>
            <p:cNvSpPr/>
            <p:nvPr/>
          </p:nvSpPr>
          <p:spPr>
            <a:xfrm>
              <a:off x="6827584" y="5137022"/>
              <a:ext cx="360680" cy="132715"/>
            </a:xfrm>
            <a:custGeom>
              <a:avLst/>
              <a:gdLst/>
              <a:ahLst/>
              <a:cxnLst/>
              <a:rect l="l" t="t" r="r" b="b"/>
              <a:pathLst>
                <a:path w="360679" h="132714">
                  <a:moveTo>
                    <a:pt x="113664" y="0"/>
                  </a:moveTo>
                  <a:lnTo>
                    <a:pt x="0" y="66294"/>
                  </a:lnTo>
                  <a:lnTo>
                    <a:pt x="113664" y="132587"/>
                  </a:lnTo>
                  <a:lnTo>
                    <a:pt x="122427" y="130302"/>
                  </a:lnTo>
                  <a:lnTo>
                    <a:pt x="126491" y="123444"/>
                  </a:lnTo>
                  <a:lnTo>
                    <a:pt x="130428" y="116712"/>
                  </a:lnTo>
                  <a:lnTo>
                    <a:pt x="128142" y="107950"/>
                  </a:lnTo>
                  <a:lnTo>
                    <a:pt x="81250" y="80645"/>
                  </a:lnTo>
                  <a:lnTo>
                    <a:pt x="28448" y="80645"/>
                  </a:lnTo>
                  <a:lnTo>
                    <a:pt x="28448" y="52070"/>
                  </a:lnTo>
                  <a:lnTo>
                    <a:pt x="81033" y="52070"/>
                  </a:lnTo>
                  <a:lnTo>
                    <a:pt x="128142" y="24637"/>
                  </a:lnTo>
                  <a:lnTo>
                    <a:pt x="130428" y="15875"/>
                  </a:lnTo>
                  <a:lnTo>
                    <a:pt x="126491" y="9144"/>
                  </a:lnTo>
                  <a:lnTo>
                    <a:pt x="122427" y="2286"/>
                  </a:lnTo>
                  <a:lnTo>
                    <a:pt x="113664" y="0"/>
                  </a:lnTo>
                  <a:close/>
                </a:path>
                <a:path w="360679" h="132714">
                  <a:moveTo>
                    <a:pt x="81033" y="52070"/>
                  </a:moveTo>
                  <a:lnTo>
                    <a:pt x="28448" y="52070"/>
                  </a:lnTo>
                  <a:lnTo>
                    <a:pt x="28448" y="80645"/>
                  </a:lnTo>
                  <a:lnTo>
                    <a:pt x="81250" y="80645"/>
                  </a:lnTo>
                  <a:lnTo>
                    <a:pt x="77769" y="78612"/>
                  </a:lnTo>
                  <a:lnTo>
                    <a:pt x="35559" y="78612"/>
                  </a:lnTo>
                  <a:lnTo>
                    <a:pt x="35559" y="53975"/>
                  </a:lnTo>
                  <a:lnTo>
                    <a:pt x="77769" y="53975"/>
                  </a:lnTo>
                  <a:lnTo>
                    <a:pt x="81033" y="52070"/>
                  </a:lnTo>
                  <a:close/>
                </a:path>
                <a:path w="360679" h="132714">
                  <a:moveTo>
                    <a:pt x="360172" y="52070"/>
                  </a:moveTo>
                  <a:lnTo>
                    <a:pt x="81033" y="52070"/>
                  </a:lnTo>
                  <a:lnTo>
                    <a:pt x="56664" y="66294"/>
                  </a:lnTo>
                  <a:lnTo>
                    <a:pt x="81250" y="80645"/>
                  </a:lnTo>
                  <a:lnTo>
                    <a:pt x="360172" y="80645"/>
                  </a:lnTo>
                  <a:lnTo>
                    <a:pt x="360172" y="52070"/>
                  </a:lnTo>
                  <a:close/>
                </a:path>
                <a:path w="360679" h="132714">
                  <a:moveTo>
                    <a:pt x="35559" y="53975"/>
                  </a:moveTo>
                  <a:lnTo>
                    <a:pt x="35559" y="78612"/>
                  </a:lnTo>
                  <a:lnTo>
                    <a:pt x="56664" y="66294"/>
                  </a:lnTo>
                  <a:lnTo>
                    <a:pt x="35559" y="53975"/>
                  </a:lnTo>
                  <a:close/>
                </a:path>
                <a:path w="360679" h="132714">
                  <a:moveTo>
                    <a:pt x="56664" y="66294"/>
                  </a:moveTo>
                  <a:lnTo>
                    <a:pt x="35559" y="78612"/>
                  </a:lnTo>
                  <a:lnTo>
                    <a:pt x="77769" y="78612"/>
                  </a:lnTo>
                  <a:lnTo>
                    <a:pt x="56664" y="66294"/>
                  </a:lnTo>
                  <a:close/>
                </a:path>
                <a:path w="360679" h="132714">
                  <a:moveTo>
                    <a:pt x="77769" y="53975"/>
                  </a:moveTo>
                  <a:lnTo>
                    <a:pt x="35559" y="53975"/>
                  </a:lnTo>
                  <a:lnTo>
                    <a:pt x="56664" y="66294"/>
                  </a:lnTo>
                  <a:lnTo>
                    <a:pt x="77769" y="53975"/>
                  </a:lnTo>
                  <a:close/>
                </a:path>
              </a:pathLst>
            </a:custGeom>
            <a:solidFill>
              <a:srgbClr val="497DBA"/>
            </a:solidFill>
            <a:ln>
              <a:solidFill>
                <a:srgbClr val="7030A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8">
              <a:extLst>
                <a:ext uri="{FF2B5EF4-FFF2-40B4-BE49-F238E27FC236}">
                  <a16:creationId xmlns:a16="http://schemas.microsoft.com/office/drawing/2014/main" id="{6839D640-44D8-3B49-9125-1580265C1672}"/>
                </a:ext>
              </a:extLst>
            </p:cNvPr>
            <p:cNvSpPr/>
            <p:nvPr/>
          </p:nvSpPr>
          <p:spPr>
            <a:xfrm>
              <a:off x="6827584" y="5497068"/>
              <a:ext cx="360680" cy="132715"/>
            </a:xfrm>
            <a:custGeom>
              <a:avLst/>
              <a:gdLst/>
              <a:ahLst/>
              <a:cxnLst/>
              <a:rect l="l" t="t" r="r" b="b"/>
              <a:pathLst>
                <a:path w="360679" h="132714">
                  <a:moveTo>
                    <a:pt x="113664" y="0"/>
                  </a:moveTo>
                  <a:lnTo>
                    <a:pt x="0" y="66294"/>
                  </a:lnTo>
                  <a:lnTo>
                    <a:pt x="113664" y="132587"/>
                  </a:lnTo>
                  <a:lnTo>
                    <a:pt x="122427" y="130301"/>
                  </a:lnTo>
                  <a:lnTo>
                    <a:pt x="126491" y="123444"/>
                  </a:lnTo>
                  <a:lnTo>
                    <a:pt x="130428" y="116712"/>
                  </a:lnTo>
                  <a:lnTo>
                    <a:pt x="128142" y="107950"/>
                  </a:lnTo>
                  <a:lnTo>
                    <a:pt x="81250" y="80645"/>
                  </a:lnTo>
                  <a:lnTo>
                    <a:pt x="28448" y="80645"/>
                  </a:lnTo>
                  <a:lnTo>
                    <a:pt x="28448" y="52070"/>
                  </a:lnTo>
                  <a:lnTo>
                    <a:pt x="81033" y="52070"/>
                  </a:lnTo>
                  <a:lnTo>
                    <a:pt x="128142" y="24637"/>
                  </a:lnTo>
                  <a:lnTo>
                    <a:pt x="130428" y="15875"/>
                  </a:lnTo>
                  <a:lnTo>
                    <a:pt x="126491" y="9144"/>
                  </a:lnTo>
                  <a:lnTo>
                    <a:pt x="122427" y="2286"/>
                  </a:lnTo>
                  <a:lnTo>
                    <a:pt x="113664" y="0"/>
                  </a:lnTo>
                  <a:close/>
                </a:path>
                <a:path w="360679" h="132714">
                  <a:moveTo>
                    <a:pt x="81033" y="52070"/>
                  </a:moveTo>
                  <a:lnTo>
                    <a:pt x="28448" y="52070"/>
                  </a:lnTo>
                  <a:lnTo>
                    <a:pt x="28448" y="80645"/>
                  </a:lnTo>
                  <a:lnTo>
                    <a:pt x="81250" y="80645"/>
                  </a:lnTo>
                  <a:lnTo>
                    <a:pt x="77769" y="78612"/>
                  </a:lnTo>
                  <a:lnTo>
                    <a:pt x="35559" y="78612"/>
                  </a:lnTo>
                  <a:lnTo>
                    <a:pt x="35559" y="53975"/>
                  </a:lnTo>
                  <a:lnTo>
                    <a:pt x="77769" y="53975"/>
                  </a:lnTo>
                  <a:lnTo>
                    <a:pt x="81033" y="52070"/>
                  </a:lnTo>
                  <a:close/>
                </a:path>
                <a:path w="360679" h="132714">
                  <a:moveTo>
                    <a:pt x="360172" y="52070"/>
                  </a:moveTo>
                  <a:lnTo>
                    <a:pt x="81033" y="52070"/>
                  </a:lnTo>
                  <a:lnTo>
                    <a:pt x="56664" y="66294"/>
                  </a:lnTo>
                  <a:lnTo>
                    <a:pt x="81250" y="80645"/>
                  </a:lnTo>
                  <a:lnTo>
                    <a:pt x="360172" y="80645"/>
                  </a:lnTo>
                  <a:lnTo>
                    <a:pt x="360172" y="52070"/>
                  </a:lnTo>
                  <a:close/>
                </a:path>
                <a:path w="360679" h="132714">
                  <a:moveTo>
                    <a:pt x="35559" y="53975"/>
                  </a:moveTo>
                  <a:lnTo>
                    <a:pt x="35559" y="78612"/>
                  </a:lnTo>
                  <a:lnTo>
                    <a:pt x="56664" y="66294"/>
                  </a:lnTo>
                  <a:lnTo>
                    <a:pt x="35559" y="53975"/>
                  </a:lnTo>
                  <a:close/>
                </a:path>
                <a:path w="360679" h="132714">
                  <a:moveTo>
                    <a:pt x="56664" y="66294"/>
                  </a:moveTo>
                  <a:lnTo>
                    <a:pt x="35559" y="78612"/>
                  </a:lnTo>
                  <a:lnTo>
                    <a:pt x="77769" y="78612"/>
                  </a:lnTo>
                  <a:lnTo>
                    <a:pt x="56664" y="66294"/>
                  </a:lnTo>
                  <a:close/>
                </a:path>
                <a:path w="360679" h="132714">
                  <a:moveTo>
                    <a:pt x="77769" y="53975"/>
                  </a:moveTo>
                  <a:lnTo>
                    <a:pt x="35559" y="53975"/>
                  </a:lnTo>
                  <a:lnTo>
                    <a:pt x="56664" y="66294"/>
                  </a:lnTo>
                  <a:lnTo>
                    <a:pt x="77769" y="53975"/>
                  </a:lnTo>
                  <a:close/>
                </a:path>
              </a:pathLst>
            </a:custGeom>
            <a:solidFill>
              <a:srgbClr val="497DBA"/>
            </a:solidFill>
            <a:ln>
              <a:solidFill>
                <a:srgbClr val="7030A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9">
              <a:extLst>
                <a:ext uri="{FF2B5EF4-FFF2-40B4-BE49-F238E27FC236}">
                  <a16:creationId xmlns:a16="http://schemas.microsoft.com/office/drawing/2014/main" id="{ACA1C0D4-D5DF-2743-B1FF-677A9033BC07}"/>
                </a:ext>
              </a:extLst>
            </p:cNvPr>
            <p:cNvSpPr txBox="1"/>
            <p:nvPr/>
          </p:nvSpPr>
          <p:spPr>
            <a:xfrm>
              <a:off x="7411529" y="4267200"/>
              <a:ext cx="1455420" cy="1421671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/>
            <a:p>
              <a:pPr marL="12700" marR="546100">
                <a:lnSpc>
                  <a:spcPct val="131200"/>
                </a:lnSpc>
              </a:pPr>
              <a:r>
                <a:rPr spc="-5">
                  <a:latin typeface="Calibri"/>
                  <a:cs typeface="Calibri"/>
                </a:rPr>
                <a:t>id </a:t>
              </a:r>
              <a:endParaRPr lang="en-US">
                <a:latin typeface="Calibri"/>
                <a:cs typeface="Calibri"/>
              </a:endParaRPr>
            </a:p>
            <a:p>
              <a:pPr marL="12700" marR="546100">
                <a:lnSpc>
                  <a:spcPct val="131200"/>
                </a:lnSpc>
              </a:pPr>
              <a:r>
                <a:rPr spc="-15">
                  <a:latin typeface="Calibri"/>
                  <a:cs typeface="Calibri"/>
                </a:rPr>
                <a:t>s</a:t>
              </a:r>
              <a:r>
                <a:rPr spc="-5">
                  <a:latin typeface="Calibri"/>
                  <a:cs typeface="Calibri"/>
                </a:rPr>
                <a:t>eq</a:t>
              </a:r>
              <a:r>
                <a:rPr>
                  <a:latin typeface="Calibri"/>
                  <a:cs typeface="Calibri"/>
                </a:rPr>
                <a:t>u</a:t>
              </a:r>
              <a:r>
                <a:rPr spc="-10">
                  <a:latin typeface="Calibri"/>
                  <a:cs typeface="Calibri"/>
                </a:rPr>
                <a:t>en</a:t>
              </a:r>
              <a:r>
                <a:rPr spc="-20">
                  <a:latin typeface="Calibri"/>
                  <a:cs typeface="Calibri"/>
                </a:rPr>
                <a:t>c</a:t>
              </a:r>
              <a:r>
                <a:rPr spc="-10">
                  <a:latin typeface="Calibri"/>
                  <a:cs typeface="Calibri"/>
                </a:rPr>
                <a:t>e</a:t>
              </a:r>
              <a:endParaRPr>
                <a:latin typeface="Calibri"/>
                <a:ea typeface="Calibri"/>
                <a:cs typeface="Calibri"/>
              </a:endParaRPr>
            </a:p>
            <a:p>
              <a:pPr marL="84455" marR="5080" indent="-72390">
                <a:lnSpc>
                  <a:spcPct val="131200"/>
                </a:lnSpc>
              </a:pPr>
              <a:r>
                <a:rPr spc="-15">
                  <a:latin typeface="Calibri"/>
                  <a:cs typeface="Calibri"/>
                </a:rPr>
                <a:t>d</a:t>
              </a:r>
              <a:r>
                <a:rPr spc="-5">
                  <a:latin typeface="Calibri"/>
                  <a:cs typeface="Calibri"/>
                </a:rPr>
                <a:t>e</a:t>
              </a:r>
              <a:r>
                <a:rPr spc="-15">
                  <a:latin typeface="Calibri"/>
                  <a:cs typeface="Calibri"/>
                </a:rPr>
                <a:t>scr</a:t>
              </a:r>
              <a:r>
                <a:rPr spc="-5">
                  <a:latin typeface="Calibri"/>
                  <a:cs typeface="Calibri"/>
                </a:rPr>
                <a:t>i</a:t>
              </a:r>
              <a:r>
                <a:rPr spc="-10">
                  <a:latin typeface="Calibri"/>
                  <a:cs typeface="Calibri"/>
                </a:rPr>
                <a:t>p</a:t>
              </a:r>
              <a:r>
                <a:rPr>
                  <a:latin typeface="Calibri"/>
                  <a:cs typeface="Calibri"/>
                </a:rPr>
                <a:t>t</a:t>
              </a:r>
              <a:r>
                <a:rPr spc="-10">
                  <a:latin typeface="Calibri"/>
                  <a:cs typeface="Calibri"/>
                </a:rPr>
                <a:t>i</a:t>
              </a:r>
              <a:r>
                <a:rPr spc="-5">
                  <a:latin typeface="Calibri"/>
                  <a:cs typeface="Calibri"/>
                </a:rPr>
                <a:t>o</a:t>
              </a:r>
              <a:r>
                <a:rPr>
                  <a:latin typeface="Calibri"/>
                  <a:cs typeface="Calibri"/>
                </a:rPr>
                <a:t>n</a:t>
              </a:r>
              <a:r>
                <a:rPr spc="10">
                  <a:latin typeface="Calibri"/>
                  <a:cs typeface="Calibri"/>
                </a:rPr>
                <a:t> </a:t>
              </a:r>
              <a:r>
                <a:rPr lang="en-US" spc="-5">
                  <a:latin typeface="Calibri"/>
                  <a:cs typeface="Calibri"/>
                </a:rPr>
                <a:t>li</a:t>
              </a:r>
              <a:r>
                <a:rPr lang="en-US" spc="-15">
                  <a:latin typeface="Calibri"/>
                  <a:cs typeface="Calibri"/>
                </a:rPr>
                <a:t>ne</a:t>
              </a:r>
              <a:r>
                <a:rPr lang="en-US" spc="-10">
                  <a:latin typeface="Calibri"/>
                  <a:cs typeface="Calibri"/>
                </a:rPr>
                <a:t> </a:t>
              </a:r>
              <a:r>
                <a:rPr lang="en-US" spc="-5">
                  <a:latin typeface="Calibri"/>
                  <a:cs typeface="Calibri"/>
                </a:rPr>
                <a:t>ba</a:t>
              </a:r>
              <a:r>
                <a:rPr lang="en-US" spc="5">
                  <a:latin typeface="Calibri"/>
                  <a:cs typeface="Calibri"/>
                </a:rPr>
                <a:t>s</a:t>
              </a:r>
              <a:r>
                <a:rPr lang="en-US" spc="-10">
                  <a:latin typeface="Calibri"/>
                  <a:cs typeface="Calibri"/>
                </a:rPr>
                <a:t>e</a:t>
              </a:r>
              <a:r>
                <a:rPr spc="-10">
                  <a:latin typeface="Calibri"/>
                  <a:cs typeface="Calibri"/>
                </a:rPr>
                <a:t> </a:t>
              </a:r>
              <a:r>
                <a:rPr spc="-5">
                  <a:latin typeface="Calibri"/>
                  <a:cs typeface="Calibri"/>
                </a:rPr>
                <a:t>q</a:t>
              </a:r>
              <a:r>
                <a:rPr>
                  <a:latin typeface="Calibri"/>
                  <a:cs typeface="Calibri"/>
                </a:rPr>
                <a:t>ual</a:t>
              </a:r>
              <a:r>
                <a:rPr spc="-10">
                  <a:latin typeface="Calibri"/>
                  <a:cs typeface="Calibri"/>
                </a:rPr>
                <a:t>i</a:t>
              </a:r>
              <a:r>
                <a:rPr>
                  <a:latin typeface="Calibri"/>
                  <a:cs typeface="Calibri"/>
                </a:rPr>
                <a:t>t</a:t>
              </a:r>
              <a:r>
                <a:rPr spc="-10">
                  <a:latin typeface="Calibri"/>
                  <a:cs typeface="Calibri"/>
                </a:rPr>
                <a:t>ies</a:t>
              </a:r>
              <a:endParaRPr>
                <a:latin typeface="Calibri"/>
                <a:cs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B1D9DFF-6425-131D-109C-994677C554B6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File formats - FASTQ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0BAC178C-238D-D4CB-6229-FE11B45D3644}"/>
              </a:ext>
            </a:extLst>
          </p:cNvPr>
          <p:cNvSpPr txBox="1"/>
          <p:nvPr/>
        </p:nvSpPr>
        <p:spPr>
          <a:xfrm>
            <a:off x="4894483" y="6024893"/>
            <a:ext cx="7184190" cy="69596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pPr marL="12700" marR="546100">
              <a:lnSpc>
                <a:spcPct val="131200"/>
              </a:lnSpc>
            </a:pPr>
            <a:r>
              <a:rPr lang="en-US" spc="-5">
                <a:ea typeface="+mn-lt"/>
                <a:cs typeface="+mn-lt"/>
                <a:hlinkClick r:id="rId2"/>
              </a:rPr>
              <a:t>https://help.basespace.illumina.com/files-used-by-basespace/quality-scores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69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600200" y="914401"/>
            <a:ext cx="86106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>
                <a:solidFill>
                  <a:srgbClr val="FF0000"/>
                </a:solidFill>
                <a:latin typeface="Courier" charset="0"/>
              </a:rPr>
              <a:t>@M00747</a:t>
            </a:r>
            <a:r>
              <a:rPr lang="en-US" sz="1600" b="1">
                <a:solidFill>
                  <a:srgbClr val="4C2F2D"/>
                </a:solidFill>
                <a:latin typeface="Courier" charset="0"/>
              </a:rPr>
              <a:t>:32:000000000-A16RG:1:1112:15153:29246 1:N:0:1</a:t>
            </a:r>
          </a:p>
          <a:p>
            <a:r>
              <a:rPr lang="en-US" sz="1600" b="1">
                <a:solidFill>
                  <a:srgbClr val="4C2F2D"/>
                </a:solidFill>
                <a:latin typeface="Courier" charset="0"/>
              </a:rPr>
              <a:t>TCGATCGAGTAACTCGCTGCTGTCAGACTGGTTTTTGGTCGATCGACTATTGTTTCAGTCGCAAGAATATTGTGTCCAGTCGATCGACTGAATTCTGCTGTACGGCCACGGCGGATGCACGGTACAGCAGGCTCAGACGGATTAAACTGTT</a:t>
            </a:r>
          </a:p>
          <a:p>
            <a:r>
              <a:rPr lang="en-US" sz="1600" b="1">
                <a:solidFill>
                  <a:srgbClr val="4C2F2D"/>
                </a:solidFill>
                <a:latin typeface="Courier" charset="0"/>
              </a:rPr>
              <a:t>+</a:t>
            </a:r>
          </a:p>
          <a:p>
            <a:r>
              <a:rPr lang="en-US" sz="1600" b="1">
                <a:solidFill>
                  <a:srgbClr val="4C2F2D"/>
                </a:solidFill>
                <a:latin typeface="Courier" charset="0"/>
              </a:rPr>
              <a:t>5=9=9&lt;=9,-5@&lt;&lt;55&gt;,6+8AC&gt;EE.88AE9CDD7&gt;+7.CC9CD+++5@=-FCCA@EF@+**+*--55--AA---AA-5A&lt;9C+3+&lt;9)4++=E=+===&lt;D94)00=9)))2@624(/(/2/-(.(6;9(((((.(.'((6-66&lt;6(///</a:t>
            </a:r>
            <a:endParaRPr lang="en-US" sz="1600">
              <a:solidFill>
                <a:srgbClr val="4C2F2D"/>
              </a:solidFill>
              <a:latin typeface="Courier" charset="0"/>
            </a:endParaRPr>
          </a:p>
          <a:p>
            <a:r>
              <a:rPr lang="en-US" sz="1600">
                <a:solidFill>
                  <a:srgbClr val="4C2F2D"/>
                </a:solidFill>
                <a:latin typeface="Courier" charset="0"/>
              </a:rPr>
              <a:t>@M00747:32:000000000-A16RG:1:1112:15536:29246 1:N:0:1</a:t>
            </a:r>
          </a:p>
          <a:p>
            <a:r>
              <a:rPr lang="en-US" sz="1600">
                <a:solidFill>
                  <a:srgbClr val="4C2F2D"/>
                </a:solidFill>
                <a:latin typeface="Courier" charset="0"/>
              </a:rPr>
              <a:t>GTAAAATTGAGGTAAATTGTGCGGAATTTAGCAATACCGTTTTTTTTATTATCACCGGATATCTATTCTGCTGTACGGCCAAGGAGGATGTACGGTACAGCAGGTGCGAACTCACTCCGACGCTCAAGTCAGTGACTTAATGATAAGCGTG</a:t>
            </a:r>
          </a:p>
          <a:p>
            <a:r>
              <a:rPr lang="en-US" sz="1600">
                <a:solidFill>
                  <a:srgbClr val="4C2F2D"/>
                </a:solidFill>
                <a:latin typeface="Courier" charset="0"/>
              </a:rPr>
              <a:t>+</a:t>
            </a:r>
          </a:p>
          <a:p>
            <a:r>
              <a:rPr lang="en-US" sz="1600">
                <a:solidFill>
                  <a:srgbClr val="4C2F2D"/>
                </a:solidFill>
                <a:latin typeface="Courier" charset="0"/>
              </a:rPr>
              <a:t>?????&lt;BBBBBB5&lt;?BFFFFFFECHEFFECCFF?9AAC&gt;7@FHHHHHHFG?EAFGF@EEDEHHDGHHCBDFFGDFHF)&lt;CCD@F,+3=CFBDFHBD++??DBDEEEDE:):CBEEEBCE68&gt;?))5?**0?:AE*A*0//:/*:*:**.0)</a:t>
            </a:r>
          </a:p>
          <a:p>
            <a:r>
              <a:rPr lang="en-US" sz="1600">
                <a:solidFill>
                  <a:srgbClr val="4C2F2D"/>
                </a:solidFill>
                <a:latin typeface="Courier" charset="0"/>
              </a:rPr>
              <a:t>@M00747:32:000000000-A16RG:1:1112:15513:29246 1:N:0:1</a:t>
            </a:r>
          </a:p>
          <a:p>
            <a:r>
              <a:rPr lang="en-US" sz="1600">
                <a:solidFill>
                  <a:srgbClr val="4C2F2D"/>
                </a:solidFill>
                <a:latin typeface="Courier" charset="0"/>
              </a:rPr>
              <a:t>GCTAGTCTTGTGTTTAGTTTTATGTTTTGCATGTTGTAACGGATTCATAAACATAGGTGTTTGTTTCTTTTTATGGTTGTACAATTTGGCCCTAAGGCCCTACACTTACTTGTTTGTTTCTTTTATGGTACGACATTTGAGTGGTGGTTGA</a:t>
            </a:r>
          </a:p>
          <a:p>
            <a:r>
              <a:rPr lang="en-US" sz="1600">
                <a:solidFill>
                  <a:srgbClr val="4C2F2D"/>
                </a:solidFill>
                <a:latin typeface="Courier" charset="0"/>
              </a:rPr>
              <a:t>+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7C53AE-0234-7C41-5994-4DF3832314E1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File formats - FASTQ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22AE3D4-D7F7-2B64-AC3E-A5D4A6C23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65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EC3BC-AA8F-6219-4F68-807E26830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07" y="90889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>
                <a:solidFill>
                  <a:srgbClr val="4C4C4F"/>
                </a:solidFill>
              </a:rPr>
              <a:t>Calculating </a:t>
            </a:r>
            <a:r>
              <a:rPr lang="en-US" sz="2400" err="1">
                <a:solidFill>
                  <a:srgbClr val="4C4C4F"/>
                </a:solidFill>
              </a:rPr>
              <a:t>Phred</a:t>
            </a:r>
            <a:r>
              <a:rPr lang="en-US" sz="2400">
                <a:solidFill>
                  <a:srgbClr val="4C4C4F"/>
                </a:solidFill>
              </a:rPr>
              <a:t> Quality Scores - Base calling accuracy</a:t>
            </a:r>
            <a:endParaRPr lang="en-US" sz="2400"/>
          </a:p>
          <a:p>
            <a:pPr marL="0" indent="0">
              <a:buNone/>
            </a:pPr>
            <a:r>
              <a:rPr lang="en-US" sz="2400">
                <a:solidFill>
                  <a:srgbClr val="4C4C4F"/>
                </a:solidFill>
              </a:rPr>
              <a:t>Q scores are defined as a property that is logarithmically related to the base calling error probabilities (P)2. </a:t>
            </a:r>
            <a:endParaRPr lang="en-US" sz="2400"/>
          </a:p>
          <a:p>
            <a:pPr marL="0" indent="0">
              <a:buNone/>
            </a:pPr>
            <a:r>
              <a:rPr lang="en-US" sz="2200" b="1">
                <a:solidFill>
                  <a:srgbClr val="4C4C4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 = -10log</a:t>
            </a:r>
            <a:r>
              <a:rPr lang="en-US" sz="2200" b="1" baseline="-25000">
                <a:solidFill>
                  <a:srgbClr val="4C4C4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2200" b="1">
                <a:solidFill>
                  <a:srgbClr val="4C4C4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400" b="1">
                <a:solidFill>
                  <a:srgbClr val="4C4C4F"/>
                </a:solidFill>
              </a:rPr>
              <a:t>	</a:t>
            </a:r>
          </a:p>
          <a:p>
            <a:pPr marL="0" indent="0">
              <a:buNone/>
            </a:pPr>
            <a:r>
              <a:rPr lang="en-US" sz="2400">
                <a:solidFill>
                  <a:srgbClr val="4C4C4F"/>
                </a:solidFill>
              </a:rPr>
              <a:t>Q - sequencing quality score of a given base Q</a:t>
            </a:r>
          </a:p>
          <a:p>
            <a:pPr marL="0" indent="0">
              <a:buNone/>
            </a:pPr>
            <a:r>
              <a:rPr lang="en-US" sz="2400">
                <a:solidFill>
                  <a:srgbClr val="4C4C4F"/>
                </a:solidFill>
              </a:rPr>
              <a:t>P - probability of base call being wrong</a:t>
            </a:r>
            <a:endParaRPr lang="en-US" sz="2400"/>
          </a:p>
          <a:p>
            <a:endParaRPr 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36306D1-83DB-6F67-4DEB-2FE41AB853EB}"/>
              </a:ext>
            </a:extLst>
          </p:cNvPr>
          <p:cNvSpPr txBox="1">
            <a:spLocks/>
          </p:cNvSpPr>
          <p:nvPr/>
        </p:nvSpPr>
        <p:spPr>
          <a:xfrm>
            <a:off x="7467600" y="6096001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457200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charset="0"/>
                <a:ea typeface="ＭＳ Ｐゴシック" charset="-128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endParaRPr lang="en-US" altLang="x-none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50C8E3B0-778B-CACA-7511-DAF64BBD3C0A}"/>
              </a:ext>
            </a:extLst>
          </p:cNvPr>
          <p:cNvSpPr txBox="1">
            <a:spLocks/>
          </p:cNvSpPr>
          <p:nvPr/>
        </p:nvSpPr>
        <p:spPr>
          <a:xfrm>
            <a:off x="2933700" y="6310312"/>
            <a:ext cx="5715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457200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charset="0"/>
                <a:ea typeface="ＭＳ Ｐゴシック" charset="-128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r>
              <a:rPr lang="en-US" altLang="x-none"/>
              <a:t>https://</a:t>
            </a:r>
            <a:r>
              <a:rPr lang="en-US" altLang="x-none" err="1"/>
              <a:t>www.illumina.com</a:t>
            </a:r>
            <a:r>
              <a:rPr lang="en-US" altLang="x-none"/>
              <a:t>/Documents/products/technotes/</a:t>
            </a:r>
            <a:r>
              <a:rPr lang="en-US" altLang="x-none" err="1"/>
              <a:t>technote_Q-Scores.pdf</a:t>
            </a:r>
            <a:endParaRPr lang="en-US" altLang="x-non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40AAEE-8004-ED86-12A8-A254B4286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0" y="3639346"/>
            <a:ext cx="5867400" cy="2719561"/>
          </a:xfrm>
          <a:prstGeom prst="rect">
            <a:avLst/>
          </a:prstGeom>
        </p:spPr>
      </p:pic>
      <p:sp>
        <p:nvSpPr>
          <p:cNvPr id="11" name="AutoShape 2" descr="Q=-10\ \log _{{10}}P">
            <a:extLst>
              <a:ext uri="{FF2B5EF4-FFF2-40B4-BE49-F238E27FC236}">
                <a16:creationId xmlns:a16="http://schemas.microsoft.com/office/drawing/2014/main" id="{69C6B8CB-0719-D36E-7591-3D8F1854F76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E960A-E172-32AA-3F0F-6F839C921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93421F-F0A5-B3FD-55D5-D9A462757A17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Quality Scores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9876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9004CE-F7CB-1B46-9502-20EDBCB69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AB64-7EE7-4D42-A907-DA35D1680C69}" type="slidenum">
              <a:rPr lang="en-US" altLang="x-none" smtClean="0"/>
              <a:pPr/>
              <a:t>17</a:t>
            </a:fld>
            <a:endParaRPr lang="en-US" altLang="x-non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15C72A4-AAAB-7045-9601-821144A26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987" y="11398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Alignment file - provides context for raw data</a:t>
            </a:r>
          </a:p>
          <a:p>
            <a:pPr marL="457200" lvl="1" indent="0">
              <a:buNone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- Eleven columns, tab delimited</a:t>
            </a:r>
          </a:p>
          <a:p>
            <a:pPr marL="457200" lvl="1" indent="0">
              <a:buNone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- One alignment record per line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SAM is plain-text (human readable)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BAM is a binary format</a:t>
            </a:r>
          </a:p>
          <a:p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SAMTools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- suite of utilities for SAM/BAM files   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Picard - tools for sequencing data</a:t>
            </a:r>
          </a:p>
          <a:p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US" sz="20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samtools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: http://</a:t>
            </a:r>
            <a:r>
              <a:rPr lang="en-US" sz="20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samtools.sourceforge.net</a:t>
            </a:r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Picard: https://</a:t>
            </a:r>
            <a:r>
              <a:rPr lang="en-US" sz="2000" err="1">
                <a:solidFill>
                  <a:schemeClr val="tx1">
                    <a:lumMod val="65000"/>
                    <a:lumOff val="35000"/>
                  </a:schemeClr>
                </a:solidFill>
              </a:rPr>
              <a:t>broadinstitute.github.io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2000" err="1">
                <a:solidFill>
                  <a:schemeClr val="tx1">
                    <a:lumMod val="65000"/>
                    <a:lumOff val="35000"/>
                  </a:schemeClr>
                </a:solidFill>
              </a:rPr>
              <a:t>picard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</a:p>
          <a:p>
            <a:endParaRPr lang="en-US" sz="24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lvl="1" indent="0">
              <a:buNone/>
            </a:pPr>
            <a:endParaRPr lang="en-US" sz="1100">
              <a:solidFill>
                <a:schemeClr val="tx1">
                  <a:lumMod val="65000"/>
                  <a:lumOff val="35000"/>
                </a:schemeClr>
              </a:solidFill>
              <a:latin typeface="Courier New"/>
              <a:cs typeface="Courier New"/>
            </a:endParaRPr>
          </a:p>
          <a:p>
            <a:pPr marL="457200" lvl="1" indent="0">
              <a:buNone/>
            </a:pPr>
            <a:endParaRPr lang="en-US" sz="1100">
              <a:solidFill>
                <a:schemeClr val="tx1">
                  <a:lumMod val="65000"/>
                  <a:lumOff val="35000"/>
                </a:schemeClr>
              </a:solidFill>
              <a:latin typeface="Courier New"/>
              <a:cs typeface="Courier New"/>
            </a:endParaRPr>
          </a:p>
          <a:p>
            <a:pPr marL="457200" lvl="1" indent="0">
              <a:buNone/>
            </a:pPr>
            <a:endParaRPr lang="en-US" sz="1100">
              <a:solidFill>
                <a:schemeClr val="tx1">
                  <a:lumMod val="65000"/>
                  <a:lumOff val="35000"/>
                </a:schemeClr>
              </a:solidFill>
              <a:latin typeface="Courier New"/>
              <a:cs typeface="Courier New"/>
            </a:endParaRPr>
          </a:p>
          <a:p>
            <a:pPr marL="457200" lvl="1" indent="0">
              <a:buNone/>
            </a:pP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904555-24EB-AC8A-AD22-FBE3B568F086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SAM/BAM Sequence Alignment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716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AB64-7EE7-4D42-A907-DA35D1680C69}" type="slidenum">
              <a:rPr lang="en-US" altLang="x-none" smtClean="0"/>
              <a:pPr/>
              <a:t>18</a:t>
            </a:fld>
            <a:endParaRPr lang="en-US" altLang="x-none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75"/>
          <a:stretch/>
        </p:blipFill>
        <p:spPr>
          <a:xfrm>
            <a:off x="556530" y="1243228"/>
            <a:ext cx="9152825" cy="42671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241EC3-99CD-3B4B-A68D-A641537C8B76}"/>
              </a:ext>
            </a:extLst>
          </p:cNvPr>
          <p:cNvSpPr txBox="1"/>
          <p:nvPr/>
        </p:nvSpPr>
        <p:spPr>
          <a:xfrm>
            <a:off x="4230330" y="5276218"/>
            <a:ext cx="8545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Helpful site for looking up SAM flag: https://</a:t>
            </a:r>
            <a:r>
              <a:rPr lang="en-US" sz="1600" err="1"/>
              <a:t>broadinstitute.github.io</a:t>
            </a:r>
            <a:r>
              <a:rPr lang="en-US" sz="1600"/>
              <a:t>/</a:t>
            </a:r>
            <a:r>
              <a:rPr lang="en-US" sz="1600" err="1"/>
              <a:t>picard</a:t>
            </a:r>
            <a:r>
              <a:rPr lang="en-US" sz="1600"/>
              <a:t>/explain-</a:t>
            </a:r>
            <a:r>
              <a:rPr lang="en-US" sz="1600" err="1"/>
              <a:t>flags.html</a:t>
            </a:r>
            <a:r>
              <a:rPr lang="en-US" sz="1600"/>
              <a:t>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09842F-BC8B-8235-C96D-BC325B3755FC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SAM/BAM Sequence Alignment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B419BAF-41F4-E825-05A1-C4C1BDD4D1F8}"/>
              </a:ext>
            </a:extLst>
          </p:cNvPr>
          <p:cNvGrpSpPr/>
          <p:nvPr/>
        </p:nvGrpSpPr>
        <p:grpSpPr>
          <a:xfrm>
            <a:off x="-13647" y="5959532"/>
            <a:ext cx="12226129" cy="962168"/>
            <a:chOff x="-13647" y="5959532"/>
            <a:chExt cx="12226129" cy="962168"/>
          </a:xfrm>
        </p:grpSpPr>
        <p:sp>
          <p:nvSpPr>
            <p:cNvPr id="6" name="Freeform: Shape 22">
              <a:extLst>
                <a:ext uri="{FF2B5EF4-FFF2-40B4-BE49-F238E27FC236}">
                  <a16:creationId xmlns:a16="http://schemas.microsoft.com/office/drawing/2014/main" id="{54FFD23E-46BD-483F-2BAF-B7D525F02A5B}"/>
                </a:ext>
              </a:extLst>
            </p:cNvPr>
            <p:cNvSpPr/>
            <p:nvPr/>
          </p:nvSpPr>
          <p:spPr>
            <a:xfrm rot="10800000">
              <a:off x="-13647" y="6184719"/>
              <a:ext cx="12212482" cy="736980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778351 h 778351"/>
                <a:gd name="connsiteX1" fmla="*/ 6824 w 12221586"/>
                <a:gd name="connsiteY1" fmla="*/ 778351 h 778351"/>
                <a:gd name="connsiteX2" fmla="*/ 0 w 12221586"/>
                <a:gd name="connsiteY2" fmla="*/ 324377 h 778351"/>
                <a:gd name="connsiteX3" fmla="*/ 12207918 w 12221586"/>
                <a:gd name="connsiteY3" fmla="*/ 0 h 778351"/>
                <a:gd name="connsiteX4" fmla="*/ 12221586 w 12221586"/>
                <a:gd name="connsiteY4" fmla="*/ 757364 h 778351"/>
                <a:gd name="connsiteX5" fmla="*/ 6824 w 12221586"/>
                <a:gd name="connsiteY5" fmla="*/ 778351 h 778351"/>
                <a:gd name="connsiteX0" fmla="*/ 6824 w 12221586"/>
                <a:gd name="connsiteY0" fmla="*/ 718478 h 718478"/>
                <a:gd name="connsiteX1" fmla="*/ 6824 w 12221586"/>
                <a:gd name="connsiteY1" fmla="*/ 718478 h 718478"/>
                <a:gd name="connsiteX2" fmla="*/ 0 w 12221586"/>
                <a:gd name="connsiteY2" fmla="*/ 264504 h 718478"/>
                <a:gd name="connsiteX3" fmla="*/ 12207918 w 12221586"/>
                <a:gd name="connsiteY3" fmla="*/ 0 h 718478"/>
                <a:gd name="connsiteX4" fmla="*/ 12221586 w 12221586"/>
                <a:gd name="connsiteY4" fmla="*/ 697491 h 718478"/>
                <a:gd name="connsiteX5" fmla="*/ 6824 w 12221586"/>
                <a:gd name="connsiteY5" fmla="*/ 718478 h 71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718478">
                  <a:moveTo>
                    <a:pt x="6824" y="718478"/>
                  </a:moveTo>
                  <a:lnTo>
                    <a:pt x="6824" y="718478"/>
                  </a:lnTo>
                  <a:cubicBezTo>
                    <a:pt x="4549" y="520585"/>
                    <a:pt x="2275" y="462397"/>
                    <a:pt x="0" y="264504"/>
                  </a:cubicBezTo>
                  <a:lnTo>
                    <a:pt x="12207918" y="0"/>
                  </a:lnTo>
                  <a:cubicBezTo>
                    <a:pt x="12210198" y="522993"/>
                    <a:pt x="12219306" y="174498"/>
                    <a:pt x="12221586" y="697491"/>
                  </a:cubicBezTo>
                  <a:lnTo>
                    <a:pt x="6824" y="718478"/>
                  </a:lnTo>
                  <a:close/>
                </a:path>
              </a:pathLst>
            </a:custGeom>
            <a:solidFill>
              <a:srgbClr val="E57200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18">
              <a:extLst>
                <a:ext uri="{FF2B5EF4-FFF2-40B4-BE49-F238E27FC236}">
                  <a16:creationId xmlns:a16="http://schemas.microsoft.com/office/drawing/2014/main" id="{29BFED25-9F51-E005-1A42-7E925414CC41}"/>
                </a:ext>
              </a:extLst>
            </p:cNvPr>
            <p:cNvSpPr/>
            <p:nvPr/>
          </p:nvSpPr>
          <p:spPr>
            <a:xfrm>
              <a:off x="0" y="5959532"/>
              <a:ext cx="12212482" cy="962168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938013">
                  <a:moveTo>
                    <a:pt x="6824" y="938013"/>
                  </a:moveTo>
                  <a:lnTo>
                    <a:pt x="6824" y="938013"/>
                  </a:lnTo>
                  <a:cubicBezTo>
                    <a:pt x="4549" y="740120"/>
                    <a:pt x="2275" y="681932"/>
                    <a:pt x="0" y="484039"/>
                  </a:cubicBezTo>
                  <a:lnTo>
                    <a:pt x="12214747" y="0"/>
                  </a:lnTo>
                  <a:cubicBezTo>
                    <a:pt x="12217027" y="522993"/>
                    <a:pt x="12219306" y="394033"/>
                    <a:pt x="12221586" y="917026"/>
                  </a:cubicBezTo>
                  <a:lnTo>
                    <a:pt x="6824" y="938013"/>
                  </a:lnTo>
                  <a:close/>
                </a:path>
              </a:pathLst>
            </a:custGeom>
            <a:solidFill>
              <a:srgbClr val="232D4B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 descr="Text&#10;&#10;Description automatically generated">
              <a:extLst>
                <a:ext uri="{FF2B5EF4-FFF2-40B4-BE49-F238E27FC236}">
                  <a16:creationId xmlns:a16="http://schemas.microsoft.com/office/drawing/2014/main" id="{0D36B6A0-B735-71BA-15DC-386A81074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3695" y="6228154"/>
              <a:ext cx="3656807" cy="585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3213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6C8EA6D-AA1D-A14F-A488-62B9D0271561}"/>
              </a:ext>
            </a:extLst>
          </p:cNvPr>
          <p:cNvSpPr txBox="1"/>
          <p:nvPr/>
        </p:nvSpPr>
        <p:spPr>
          <a:xfrm>
            <a:off x="3810001" y="6326743"/>
            <a:ext cx="6195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www.bioinformatics.babraham.ac.uk</a:t>
            </a:r>
            <a:r>
              <a:rPr lang="en-US"/>
              <a:t>/projects/</a:t>
            </a:r>
            <a:r>
              <a:rPr lang="en-US" err="1"/>
              <a:t>fastqc</a:t>
            </a:r>
            <a:r>
              <a:rPr lang="en-US"/>
              <a:t>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C40BAE-FA90-044D-9957-8CEDD52F9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84" y="1222873"/>
            <a:ext cx="9459816" cy="466563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1A51FE7-9007-CA45-9EF9-0AA0BEC349B3}"/>
              </a:ext>
            </a:extLst>
          </p:cNvPr>
          <p:cNvSpPr/>
          <p:nvPr/>
        </p:nvSpPr>
        <p:spPr>
          <a:xfrm>
            <a:off x="9296400" y="1828800"/>
            <a:ext cx="914400" cy="381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4906F1-6F73-6F3B-3E98-F82C41271536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Checking quality of reads -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F640A5-22CA-ABF3-76DD-BE99E3B1A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97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EBB08-DCD8-C276-84CE-20D16D387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4F2796B-BC0C-78F8-03FD-A74522E3636D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7B4A862-47B2-A39F-5E62-71ADAA36D87F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E411B1D-FCC6-DB6E-BDA9-70F169108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7B5306-E4E4-B27B-2DFD-4293AD74DD74}"/>
              </a:ext>
            </a:extLst>
          </p:cNvPr>
          <p:cNvSpPr txBox="1"/>
          <p:nvPr/>
        </p:nvSpPr>
        <p:spPr>
          <a:xfrm>
            <a:off x="306932" y="204621"/>
            <a:ext cx="5729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Workshop outline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C6BA9-FBD6-B222-A097-82916E06612C}"/>
              </a:ext>
            </a:extLst>
          </p:cNvPr>
          <p:cNvSpPr txBox="1"/>
          <p:nvPr/>
        </p:nvSpPr>
        <p:spPr>
          <a:xfrm>
            <a:off x="427600" y="1078424"/>
            <a:ext cx="71713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What is bioinformatics?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Types of bioinformatics analyses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Databases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Sequencing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File formats</a:t>
            </a:r>
          </a:p>
        </p:txBody>
      </p:sp>
    </p:spTree>
    <p:extLst>
      <p:ext uri="{BB962C8B-B14F-4D97-AF65-F5344CB8AC3E}">
        <p14:creationId xmlns:p14="http://schemas.microsoft.com/office/powerpoint/2010/main" val="35333505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9E817-AA9E-E24C-804E-79968C077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AB64-7EE7-4D42-A907-DA35D1680C69}" type="slidenum">
              <a:rPr lang="en-US" altLang="x-none" smtClean="0"/>
              <a:pPr/>
              <a:t>20</a:t>
            </a:fld>
            <a:endParaRPr lang="en-US" altLang="x-non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C8EA6D-AA1D-A14F-A488-62B9D0271561}"/>
              </a:ext>
            </a:extLst>
          </p:cNvPr>
          <p:cNvSpPr txBox="1"/>
          <p:nvPr/>
        </p:nvSpPr>
        <p:spPr>
          <a:xfrm>
            <a:off x="3810001" y="6326743"/>
            <a:ext cx="6195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www.bioinformatics.babraham.ac.uk</a:t>
            </a:r>
            <a:r>
              <a:rPr lang="en-US"/>
              <a:t>/projects/</a:t>
            </a:r>
            <a:r>
              <a:rPr lang="en-US" err="1"/>
              <a:t>fastqc</a:t>
            </a:r>
            <a:r>
              <a:rPr lang="en-US"/>
              <a:t>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16F185-D6EE-4A4A-A96B-8277764F3E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93" r="13719"/>
          <a:stretch/>
        </p:blipFill>
        <p:spPr>
          <a:xfrm>
            <a:off x="986636" y="992295"/>
            <a:ext cx="9683200" cy="53566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CF395C6-01C3-2BA5-E621-1A534798F91C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Checking quality of reads -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29816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9E817-AA9E-E24C-804E-79968C077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AB64-7EE7-4D42-A907-DA35D1680C69}" type="slidenum">
              <a:rPr lang="en-US" altLang="x-none" smtClean="0"/>
              <a:pPr/>
              <a:t>21</a:t>
            </a:fld>
            <a:endParaRPr lang="en-US" altLang="x-non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C8EA6D-AA1D-A14F-A488-62B9D0271561}"/>
              </a:ext>
            </a:extLst>
          </p:cNvPr>
          <p:cNvSpPr txBox="1"/>
          <p:nvPr/>
        </p:nvSpPr>
        <p:spPr>
          <a:xfrm>
            <a:off x="3810001" y="6326743"/>
            <a:ext cx="6195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www.bioinformatics.babraham.ac.uk</a:t>
            </a:r>
            <a:r>
              <a:rPr lang="en-US"/>
              <a:t>/projects/</a:t>
            </a:r>
            <a:r>
              <a:rPr lang="en-US" err="1"/>
              <a:t>fastqc</a:t>
            </a:r>
            <a:r>
              <a:rPr lang="en-US"/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A4A381-C025-C4FD-0593-BBE580A550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35" r="642"/>
          <a:stretch>
            <a:fillRect/>
          </a:stretch>
        </p:blipFill>
        <p:spPr>
          <a:xfrm>
            <a:off x="939969" y="856452"/>
            <a:ext cx="9072497" cy="53230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1D408A-96E1-76FF-B1DD-F99AA78E0633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Checking quality of reads -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330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435CE-93B3-B7CF-C234-D5AA3F9E9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E63510B-26F7-ABBA-2F8D-8240438A6044}"/>
              </a:ext>
            </a:extLst>
          </p:cNvPr>
          <p:cNvGrpSpPr/>
          <p:nvPr/>
        </p:nvGrpSpPr>
        <p:grpSpPr>
          <a:xfrm>
            <a:off x="-13647" y="5959532"/>
            <a:ext cx="12226129" cy="962168"/>
            <a:chOff x="-13647" y="5959532"/>
            <a:chExt cx="12226129" cy="962168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860B16F-F9C4-3C37-4782-A4E2081B6BA4}"/>
                </a:ext>
              </a:extLst>
            </p:cNvPr>
            <p:cNvSpPr/>
            <p:nvPr/>
          </p:nvSpPr>
          <p:spPr>
            <a:xfrm rot="10800000">
              <a:off x="-13647" y="6184719"/>
              <a:ext cx="12212482" cy="736980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778351 h 778351"/>
                <a:gd name="connsiteX1" fmla="*/ 6824 w 12221586"/>
                <a:gd name="connsiteY1" fmla="*/ 778351 h 778351"/>
                <a:gd name="connsiteX2" fmla="*/ 0 w 12221586"/>
                <a:gd name="connsiteY2" fmla="*/ 324377 h 778351"/>
                <a:gd name="connsiteX3" fmla="*/ 12207918 w 12221586"/>
                <a:gd name="connsiteY3" fmla="*/ 0 h 778351"/>
                <a:gd name="connsiteX4" fmla="*/ 12221586 w 12221586"/>
                <a:gd name="connsiteY4" fmla="*/ 757364 h 778351"/>
                <a:gd name="connsiteX5" fmla="*/ 6824 w 12221586"/>
                <a:gd name="connsiteY5" fmla="*/ 778351 h 778351"/>
                <a:gd name="connsiteX0" fmla="*/ 6824 w 12221586"/>
                <a:gd name="connsiteY0" fmla="*/ 718478 h 718478"/>
                <a:gd name="connsiteX1" fmla="*/ 6824 w 12221586"/>
                <a:gd name="connsiteY1" fmla="*/ 718478 h 718478"/>
                <a:gd name="connsiteX2" fmla="*/ 0 w 12221586"/>
                <a:gd name="connsiteY2" fmla="*/ 264504 h 718478"/>
                <a:gd name="connsiteX3" fmla="*/ 12207918 w 12221586"/>
                <a:gd name="connsiteY3" fmla="*/ 0 h 718478"/>
                <a:gd name="connsiteX4" fmla="*/ 12221586 w 12221586"/>
                <a:gd name="connsiteY4" fmla="*/ 697491 h 718478"/>
                <a:gd name="connsiteX5" fmla="*/ 6824 w 12221586"/>
                <a:gd name="connsiteY5" fmla="*/ 718478 h 71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718478">
                  <a:moveTo>
                    <a:pt x="6824" y="718478"/>
                  </a:moveTo>
                  <a:lnTo>
                    <a:pt x="6824" y="718478"/>
                  </a:lnTo>
                  <a:cubicBezTo>
                    <a:pt x="4549" y="520585"/>
                    <a:pt x="2275" y="462397"/>
                    <a:pt x="0" y="264504"/>
                  </a:cubicBezTo>
                  <a:lnTo>
                    <a:pt x="12207918" y="0"/>
                  </a:lnTo>
                  <a:cubicBezTo>
                    <a:pt x="12210198" y="522993"/>
                    <a:pt x="12219306" y="174498"/>
                    <a:pt x="12221586" y="697491"/>
                  </a:cubicBezTo>
                  <a:lnTo>
                    <a:pt x="6824" y="718478"/>
                  </a:lnTo>
                  <a:close/>
                </a:path>
              </a:pathLst>
            </a:custGeom>
            <a:solidFill>
              <a:srgbClr val="E57200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97939A3-F788-C293-7854-81787C6EF77E}"/>
                </a:ext>
              </a:extLst>
            </p:cNvPr>
            <p:cNvSpPr/>
            <p:nvPr/>
          </p:nvSpPr>
          <p:spPr>
            <a:xfrm>
              <a:off x="0" y="5959532"/>
              <a:ext cx="12212482" cy="962168"/>
            </a:xfrm>
            <a:custGeom>
              <a:avLst/>
              <a:gdLst>
                <a:gd name="connsiteX0" fmla="*/ 6824 w 12214747"/>
                <a:gd name="connsiteY0" fmla="*/ 1589965 h 1589965"/>
                <a:gd name="connsiteX1" fmla="*/ 6824 w 12214747"/>
                <a:gd name="connsiteY1" fmla="*/ 1589965 h 1589965"/>
                <a:gd name="connsiteX2" fmla="*/ 0 w 12214747"/>
                <a:gd name="connsiteY2" fmla="*/ 996287 h 1589965"/>
                <a:gd name="connsiteX3" fmla="*/ 12214747 w 12214747"/>
                <a:gd name="connsiteY3" fmla="*/ 0 h 1589965"/>
                <a:gd name="connsiteX4" fmla="*/ 12201099 w 12214747"/>
                <a:gd name="connsiteY4" fmla="*/ 1549021 h 1589965"/>
                <a:gd name="connsiteX5" fmla="*/ 6824 w 12214747"/>
                <a:gd name="connsiteY5" fmla="*/ 1589965 h 1589965"/>
                <a:gd name="connsiteX0" fmla="*/ 6824 w 12248901"/>
                <a:gd name="connsiteY0" fmla="*/ 1589965 h 1589965"/>
                <a:gd name="connsiteX1" fmla="*/ 6824 w 12248901"/>
                <a:gd name="connsiteY1" fmla="*/ 1589965 h 1589965"/>
                <a:gd name="connsiteX2" fmla="*/ 0 w 12248901"/>
                <a:gd name="connsiteY2" fmla="*/ 996287 h 1589965"/>
                <a:gd name="connsiteX3" fmla="*/ 12214747 w 12248901"/>
                <a:gd name="connsiteY3" fmla="*/ 0 h 1589965"/>
                <a:gd name="connsiteX4" fmla="*/ 12248901 w 12248901"/>
                <a:gd name="connsiteY4" fmla="*/ 1549021 h 1589965"/>
                <a:gd name="connsiteX5" fmla="*/ 6824 w 12248901"/>
                <a:gd name="connsiteY5" fmla="*/ 1589965 h 1589965"/>
                <a:gd name="connsiteX0" fmla="*/ 6824 w 12221586"/>
                <a:gd name="connsiteY0" fmla="*/ 1589965 h 1589965"/>
                <a:gd name="connsiteX1" fmla="*/ 6824 w 12221586"/>
                <a:gd name="connsiteY1" fmla="*/ 1589965 h 1589965"/>
                <a:gd name="connsiteX2" fmla="*/ 0 w 12221586"/>
                <a:gd name="connsiteY2" fmla="*/ 996287 h 1589965"/>
                <a:gd name="connsiteX3" fmla="*/ 12214747 w 12221586"/>
                <a:gd name="connsiteY3" fmla="*/ 0 h 1589965"/>
                <a:gd name="connsiteX4" fmla="*/ 12221586 w 12221586"/>
                <a:gd name="connsiteY4" fmla="*/ 1568978 h 1589965"/>
                <a:gd name="connsiteX5" fmla="*/ 6824 w 12221586"/>
                <a:gd name="connsiteY5" fmla="*/ 1589965 h 1589965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344335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  <a:gd name="connsiteX0" fmla="*/ 6824 w 12221586"/>
                <a:gd name="connsiteY0" fmla="*/ 938013 h 938013"/>
                <a:gd name="connsiteX1" fmla="*/ 6824 w 12221586"/>
                <a:gd name="connsiteY1" fmla="*/ 938013 h 938013"/>
                <a:gd name="connsiteX2" fmla="*/ 0 w 12221586"/>
                <a:gd name="connsiteY2" fmla="*/ 484039 h 938013"/>
                <a:gd name="connsiteX3" fmla="*/ 12214747 w 12221586"/>
                <a:gd name="connsiteY3" fmla="*/ 0 h 938013"/>
                <a:gd name="connsiteX4" fmla="*/ 12221586 w 12221586"/>
                <a:gd name="connsiteY4" fmla="*/ 917026 h 938013"/>
                <a:gd name="connsiteX5" fmla="*/ 6824 w 12221586"/>
                <a:gd name="connsiteY5" fmla="*/ 938013 h 93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21586" h="938013">
                  <a:moveTo>
                    <a:pt x="6824" y="938013"/>
                  </a:moveTo>
                  <a:lnTo>
                    <a:pt x="6824" y="938013"/>
                  </a:lnTo>
                  <a:cubicBezTo>
                    <a:pt x="4549" y="740120"/>
                    <a:pt x="2275" y="681932"/>
                    <a:pt x="0" y="484039"/>
                  </a:cubicBezTo>
                  <a:lnTo>
                    <a:pt x="12214747" y="0"/>
                  </a:lnTo>
                  <a:cubicBezTo>
                    <a:pt x="12217027" y="522993"/>
                    <a:pt x="12219306" y="394033"/>
                    <a:pt x="12221586" y="917026"/>
                  </a:cubicBezTo>
                  <a:lnTo>
                    <a:pt x="6824" y="938013"/>
                  </a:lnTo>
                  <a:close/>
                </a:path>
              </a:pathLst>
            </a:custGeom>
            <a:solidFill>
              <a:srgbClr val="232D4B"/>
            </a:solidFill>
            <a:ln>
              <a:solidFill>
                <a:srgbClr val="232D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Text&#10;&#10;Description automatically generated">
              <a:extLst>
                <a:ext uri="{FF2B5EF4-FFF2-40B4-BE49-F238E27FC236}">
                  <a16:creationId xmlns:a16="http://schemas.microsoft.com/office/drawing/2014/main" id="{90CBDC0E-384B-53A7-14E3-E68D93495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3695" y="6228154"/>
              <a:ext cx="3656807" cy="585088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98ADDFB-EACB-A7A0-A7B1-AE3398E52D3F}"/>
              </a:ext>
            </a:extLst>
          </p:cNvPr>
          <p:cNvSpPr txBox="1"/>
          <p:nvPr/>
        </p:nvSpPr>
        <p:spPr>
          <a:xfrm>
            <a:off x="447333" y="1331033"/>
            <a:ext cx="991125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UVA Research Computing Learning Portal:</a:t>
            </a:r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rgbClr val="002060"/>
                </a:solidFill>
              </a:rPr>
              <a:t>https://</a:t>
            </a:r>
            <a:r>
              <a:rPr lang="en-US" sz="2800" err="1">
                <a:solidFill>
                  <a:srgbClr val="002060"/>
                </a:solidFill>
              </a:rPr>
              <a:t>learning.rc.virginia.edu</a:t>
            </a:r>
            <a:endParaRPr lang="en-US" sz="280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Using UVA’s HPC system from the terminal:</a:t>
            </a:r>
          </a:p>
          <a:p>
            <a:r>
              <a:rPr lang="en-US" sz="2800">
                <a:solidFill>
                  <a:srgbClr val="002060"/>
                </a:solidFill>
              </a:rPr>
              <a:t>https://learning.rc.virginia.edu/notes/hpc-from-terminal/</a:t>
            </a: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HPC orientation session and office hours:</a:t>
            </a:r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rgbClr val="002060"/>
                </a:solidFill>
              </a:rPr>
              <a:t>https://</a:t>
            </a:r>
            <a:r>
              <a:rPr lang="en-US" sz="2800" err="1">
                <a:solidFill>
                  <a:srgbClr val="002060"/>
                </a:solidFill>
              </a:rPr>
              <a:t>www.rc.virginia.edu</a:t>
            </a:r>
            <a:r>
              <a:rPr lang="en-US" sz="2800">
                <a:solidFill>
                  <a:srgbClr val="002060"/>
                </a:solidFill>
              </a:rPr>
              <a:t>/support/#office-hours</a:t>
            </a:r>
          </a:p>
          <a:p>
            <a:endParaRPr lang="en-US" sz="280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CB62FF-E3A9-EC3F-355B-B7B5ED321773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Research Computing resources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682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74AC1-03F1-4F8F-6357-3431C471D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EFD6AE2-E42B-6A81-7D27-E8767F342826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F7612B5-C793-064B-35A8-A3764DBAA877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6F7BBB7-3E85-26C3-5875-81C378A912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949C11-C455-17B6-D9D3-819138203062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Logging in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9F7F28-69A8-28DD-8423-1A09DC2C37D1}"/>
              </a:ext>
            </a:extLst>
          </p:cNvPr>
          <p:cNvSpPr txBox="1"/>
          <p:nvPr/>
        </p:nvSpPr>
        <p:spPr>
          <a:xfrm>
            <a:off x="472965" y="1125155"/>
            <a:ext cx="10916639" cy="53180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ssh user_id@login.hpc.virginia.edu</a:t>
            </a:r>
          </a:p>
          <a:p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pwd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 Print Working Directory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/home/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user_id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 home directory – 200GB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/scratch/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user_id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 up to 10TB storage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 “temporary”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 files not accessed within 90-days deleted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 can check files for purging through Open On Demand utilities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 https://www.rc.virginia.edu/userinfo/hpc/ood/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575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47E47-D3AD-7352-19FF-7743293B1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EC0AE91-2D70-5A89-C849-C1CF4C4C7295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1E68DED-2F42-945F-6E50-6EEDF670E007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FDE22A-E2FC-2672-DBD0-AC2058B24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8A17C4-ED0E-A107-2509-D9A02C4006DF}"/>
              </a:ext>
            </a:extLst>
          </p:cNvPr>
          <p:cNvSpPr txBox="1"/>
          <p:nvPr/>
        </p:nvSpPr>
        <p:spPr>
          <a:xfrm>
            <a:off x="485975" y="1195754"/>
            <a:ext cx="810718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hdquota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 checking disk space</a:t>
            </a: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allocations 	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 active allocations and balances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hpc_training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 will be removed after workshops end</a:t>
            </a: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login node vs. compute node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129637-2138-F685-D5C2-B93D2971EAC0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HPC allocations &amp; storage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2683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4131A-6A24-8440-2B22-4FF050C18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7D0F6F-9132-C0D7-6711-CB9A4D228E58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Modules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730D98-02D3-9C22-2F5A-12A513267F04}"/>
              </a:ext>
            </a:extLst>
          </p:cNvPr>
          <p:cNvSpPr txBox="1"/>
          <p:nvPr/>
        </p:nvSpPr>
        <p:spPr>
          <a:xfrm>
            <a:off x="485975" y="1405075"/>
            <a:ext cx="9319036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Why do we use modules?</a:t>
            </a:r>
          </a:p>
          <a:p>
            <a:endParaRPr lang="en-US" sz="2800" dirty="0">
              <a:solidFill>
                <a:srgbClr val="002060"/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avail - all available modules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 module spider &lt;package&gt;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-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specifics and version of package available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$ module key &lt;search term&gt; - handy keyword search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  -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all modules categorized into "application classes"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BFDBF4-F48D-56D7-439E-3BEA9DA8D8B8}"/>
              </a:ext>
            </a:extLst>
          </p:cNvPr>
          <p:cNvSpPr txBox="1"/>
          <p:nvPr/>
        </p:nvSpPr>
        <p:spPr>
          <a:xfrm>
            <a:off x="5342261" y="6381493"/>
            <a:ext cx="6686323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solidFill>
                  <a:srgbClr val="002060"/>
                </a:solidFill>
              </a:rPr>
              <a:t>https://learning.rc.virginia.edu/notes/hpc-from-terminal/section5/18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29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2EE5A6-7244-1600-CE47-470987AE5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1000D49-6E3A-5895-9789-59DB09A053BE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121B4F6-7F6C-F9A9-49E5-26E113968F8A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065F960-F024-718A-ECDD-5C5028DE77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1B5F0FF-DCC7-0749-1752-348834E3C6AB}"/>
              </a:ext>
            </a:extLst>
          </p:cNvPr>
          <p:cNvSpPr txBox="1">
            <a:spLocks/>
          </p:cNvSpPr>
          <p:nvPr/>
        </p:nvSpPr>
        <p:spPr>
          <a:xfrm>
            <a:off x="804232" y="1078424"/>
            <a:ext cx="8229599" cy="49530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module spider</a:t>
            </a:r>
          </a:p>
          <a:p>
            <a:pPr lvl="1">
              <a:buFont typeface="System Font Regular"/>
              <a:buChar char="-"/>
            </a:pP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List all available packages (may be a lot!)</a:t>
            </a:r>
          </a:p>
          <a:p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module spider &lt;package&gt;</a:t>
            </a:r>
          </a:p>
          <a:p>
            <a:pPr lvl="1">
              <a:buFont typeface="System Font Regular"/>
              <a:buChar char="-"/>
            </a:pP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List all versions of &lt;package&gt;, if any</a:t>
            </a:r>
          </a:p>
          <a:p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module spider &lt;package&gt;/&lt;version&gt;</a:t>
            </a:r>
          </a:p>
          <a:p>
            <a:pPr lvl="1">
              <a:buFont typeface="System Font Regular"/>
              <a:buChar char="-"/>
            </a:pP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Describes how to load &lt;package&gt;/&lt;version&gt;.  There may be prerequisite modules.</a:t>
            </a:r>
          </a:p>
          <a:p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module list</a:t>
            </a:r>
          </a:p>
          <a:p>
            <a:pPr lvl="1">
              <a:buFont typeface="System Font Regular"/>
              <a:buChar char="-"/>
            </a:pP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List modules loaded in current shell</a:t>
            </a:r>
          </a:p>
          <a:p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module purge</a:t>
            </a:r>
          </a:p>
          <a:p>
            <a:pPr lvl="1">
              <a:buFont typeface="System Font Regular"/>
              <a:buChar char="-"/>
            </a:pP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Remove all module modifications to the environment</a:t>
            </a:r>
          </a:p>
          <a:p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module load &lt;package&gt;/[&lt;version&gt;]</a:t>
            </a:r>
          </a:p>
          <a:p>
            <a:pPr lvl="1">
              <a:buFont typeface="System Font Regular"/>
              <a:buChar char="-"/>
            </a:pP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Load the module for (optionally) &lt;version&gt; of &lt;package&gt;</a:t>
            </a:r>
          </a:p>
          <a:p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module unload &lt;package&gt;</a:t>
            </a:r>
          </a:p>
          <a:p>
            <a:pPr lvl="1">
              <a:buFont typeface="System Font Regular"/>
              <a:buChar char="-"/>
            </a:pP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Delete the changes made by the &lt;package&gt; module</a:t>
            </a:r>
          </a:p>
          <a:p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module swap &lt;package&gt;/&lt;current&gt; &lt;package&gt;/&lt;</a:t>
            </a:r>
            <a:r>
              <a:rPr lang="en-US" sz="1600" err="1">
                <a:latin typeface="Courier New" panose="02070309020205020404" pitchFamily="49" charset="0"/>
                <a:cs typeface="Courier New" panose="02070309020205020404" pitchFamily="49" charset="0"/>
              </a:rPr>
              <a:t>newver</a:t>
            </a:r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lvl="1">
              <a:buFont typeface="System Font Regular"/>
              <a:buChar char="-"/>
            </a:pP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Exchange one version of a package for another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BE53C3-43BD-2C7B-7A8D-4ED72827469D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Modules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940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2C146-C6CD-A6F4-B370-72668080B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FED5FA9-87D4-A68B-777D-4A61CA5810DD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0DEB84B-3B1C-B67E-F945-A0DBA2733ED6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E1666E0-7B9B-FB4F-1EEF-3DFF755AE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C26C8E-E417-257D-278B-49843CBA86E6}"/>
              </a:ext>
            </a:extLst>
          </p:cNvPr>
          <p:cNvSpPr txBox="1"/>
          <p:nvPr/>
        </p:nvSpPr>
        <p:spPr>
          <a:xfrm>
            <a:off x="446220" y="1378634"/>
            <a:ext cx="7699558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002060"/>
                </a:solidFill>
              </a:rPr>
              <a:t>Interactively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2060"/>
                </a:solidFill>
              </a:rPr>
              <a:t>Loading modules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2060"/>
                </a:solidFill>
              </a:rPr>
              <a:t>Downloading software locally</a:t>
            </a:r>
            <a:endParaRPr lang="en-US" sz="2800" dirty="0">
              <a:solidFill>
                <a:srgbClr val="002060"/>
              </a:solidFill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875514-B8BF-E9D2-F234-26EC0BABF1B5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jobs 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6223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9CF2D-9EB3-E92D-9043-5B4B9F7C6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D81A674-8278-2AEF-D3E2-B7CB1DF6D112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117AA84-C1B1-56F2-9B54-E8415FB8B74B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ECDD5D5A-5452-7419-0C4F-414370DAB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4DAE63-153E-AB13-8122-BDB6EBAD1855}"/>
              </a:ext>
            </a:extLst>
          </p:cNvPr>
          <p:cNvSpPr txBox="1"/>
          <p:nvPr/>
        </p:nvSpPr>
        <p:spPr>
          <a:xfrm>
            <a:off x="485976" y="1195754"/>
            <a:ext cx="7699558" cy="48320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Run interactively - good for testing</a:t>
            </a:r>
          </a:p>
          <a:p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ijob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-c 1 -A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hpc_training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-p standard -v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rgbClr val="002060"/>
                </a:solidFill>
              </a:rPr>
              <a:t>Copy some workshop files:</a:t>
            </a:r>
            <a:endParaRPr lang="en-US" sz="2800">
              <a:solidFill>
                <a:srgbClr val="002060"/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pwd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cp /project/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rivanna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-training/bioinformatics-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hpc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. 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. -&gt; copy it here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ls -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lh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 check to make sure all files transferred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DE09CE-5EFB-0DC1-DC55-33BB0EBA0DB1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 - interactive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9114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7CE01-39EF-A84B-82F3-5208E2AEB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0BD5344-3578-97D8-B3A0-3F96CFEB77E6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4025556-4387-732E-1313-BD8DD79CDE8A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5469C52-C083-651D-D326-F12DF2C8D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9EF194-855B-7811-9A0D-44F3A52C4E19}"/>
              </a:ext>
            </a:extLst>
          </p:cNvPr>
          <p:cNvSpPr txBox="1"/>
          <p:nvPr/>
        </p:nvSpPr>
        <p:spPr>
          <a:xfrm>
            <a:off x="485975" y="856068"/>
            <a:ext cx="9249743" cy="566308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spider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load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/0.12.1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list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-t 4 -o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-out ./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ecoli-fastq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/SRR258*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.* 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                ***note pathway location of files 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- why use the *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 wildcard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- needs the output directory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-t # threads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What kind of files am I working with? Let's look them up!</a:t>
            </a:r>
          </a:p>
          <a:p>
            <a:r>
              <a:rPr lang="en-US" dirty="0"/>
              <a:t>                          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D0484-0FAA-4CF8-EF93-9E9D811A3331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3805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CC2ADB-B220-435B-3A3A-F7DFBC8FC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4CBBA26-4563-F96D-EF2E-52A08C5AE1D3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89AC4FC-C12A-DF26-58CE-15C2E7F93DCE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11791F9F-03BA-550D-20D0-85F51980D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88D62B-7EE9-6CAE-33D6-7BAE30349D90}"/>
              </a:ext>
            </a:extLst>
          </p:cNvPr>
          <p:cNvSpPr txBox="1"/>
          <p:nvPr/>
        </p:nvSpPr>
        <p:spPr>
          <a:xfrm>
            <a:off x="306932" y="204621"/>
            <a:ext cx="5729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Workshop outline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D6156D-20CB-6316-D640-83BE5B9D2920}"/>
              </a:ext>
            </a:extLst>
          </p:cNvPr>
          <p:cNvSpPr txBox="1"/>
          <p:nvPr/>
        </p:nvSpPr>
        <p:spPr>
          <a:xfrm>
            <a:off x="501172" y="1256363"/>
            <a:ext cx="71713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HPC overview - loading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Software demos:</a:t>
            </a:r>
          </a:p>
          <a:p>
            <a:pPr lvl="1"/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 quality control</a:t>
            </a:r>
          </a:p>
          <a:p>
            <a:pPr lvl="1"/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Cutadapt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 cleaning data</a:t>
            </a:r>
          </a:p>
          <a:p>
            <a:pPr lvl="1"/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Bowtie2 - alignment</a:t>
            </a:r>
          </a:p>
          <a:p>
            <a:pPr lvl="1"/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Samtools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 format conversion</a:t>
            </a:r>
          </a:p>
          <a:p>
            <a:pPr lvl="1"/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- PacBio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SMRTools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Future Directions</a:t>
            </a:r>
          </a:p>
          <a:p>
            <a:pPr marL="800100" lvl="1" indent="-342900">
              <a:buFontTx/>
              <a:buChar char="-"/>
            </a:pPr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2502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CD74B-653E-C5BF-4352-3D51AE1D36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C93069C-E053-D158-EBDB-3E41189277B5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080AFB2-C47D-A310-A6CF-F3AB5C0F73D0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259E478C-159D-94D5-2511-D9DD12FA7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D0838B-8496-03F2-1864-B79440539F43}"/>
              </a:ext>
            </a:extLst>
          </p:cNvPr>
          <p:cNvSpPr txBox="1"/>
          <p:nvPr/>
        </p:nvSpPr>
        <p:spPr>
          <a:xfrm>
            <a:off x="306931" y="204621"/>
            <a:ext cx="3548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4" name="Picture 3" descr="A chart with yellow and green lines&#10;&#10;AI-generated content may be incorrect.">
            <a:extLst>
              <a:ext uri="{FF2B5EF4-FFF2-40B4-BE49-F238E27FC236}">
                <a16:creationId xmlns:a16="http://schemas.microsoft.com/office/drawing/2014/main" id="{FC845EBA-8D07-8F05-A270-ED9EC047B3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" t="7838" r="2358" b="2819"/>
          <a:stretch>
            <a:fillRect/>
          </a:stretch>
        </p:blipFill>
        <p:spPr>
          <a:xfrm>
            <a:off x="3933023" y="493206"/>
            <a:ext cx="7654536" cy="53503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8BDF4D-646C-25C4-565A-95A1BA3E60BC}"/>
              </a:ext>
            </a:extLst>
          </p:cNvPr>
          <p:cNvSpPr txBox="1"/>
          <p:nvPr/>
        </p:nvSpPr>
        <p:spPr>
          <a:xfrm>
            <a:off x="604441" y="1221643"/>
            <a:ext cx="310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Reading .html files</a:t>
            </a:r>
          </a:p>
          <a:p>
            <a:r>
              <a:rPr lang="en-US" sz="2800">
                <a:solidFill>
                  <a:srgbClr val="002060"/>
                </a:solidFill>
              </a:rPr>
              <a:t>- quality</a:t>
            </a:r>
          </a:p>
        </p:txBody>
      </p:sp>
    </p:spTree>
    <p:extLst>
      <p:ext uri="{BB962C8B-B14F-4D97-AF65-F5344CB8AC3E}">
        <p14:creationId xmlns:p14="http://schemas.microsoft.com/office/powerpoint/2010/main" val="23457376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0B8FC-EFC9-63E0-8A98-3EFB5531E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2E910AB-A99D-478F-4786-422A10098ABB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40EB046-AE74-259F-5344-8ECF46C4B293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46A6826-1DAA-20CE-B96D-440ED403F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420C60-7E89-E063-80DE-0F9C51A7CF37}"/>
              </a:ext>
            </a:extLst>
          </p:cNvPr>
          <p:cNvSpPr txBox="1"/>
          <p:nvPr/>
        </p:nvSpPr>
        <p:spPr>
          <a:xfrm>
            <a:off x="306931" y="204621"/>
            <a:ext cx="3548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418181-D70D-7337-30C5-624EF4687361}"/>
              </a:ext>
            </a:extLst>
          </p:cNvPr>
          <p:cNvSpPr txBox="1"/>
          <p:nvPr/>
        </p:nvSpPr>
        <p:spPr>
          <a:xfrm>
            <a:off x="604441" y="1221643"/>
            <a:ext cx="310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Reading .html files</a:t>
            </a:r>
          </a:p>
          <a:p>
            <a:r>
              <a:rPr lang="en-US" sz="2800">
                <a:solidFill>
                  <a:srgbClr val="002060"/>
                </a:solidFill>
              </a:rPr>
              <a:t>- adaptors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7EE55D-94EC-DAC7-41C0-D8949A2F6D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722" y="894387"/>
            <a:ext cx="8363142" cy="463297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103326A-3B8D-ECD8-596F-21C356DD62D8}"/>
              </a:ext>
            </a:extLst>
          </p:cNvPr>
          <p:cNvCxnSpPr>
            <a:cxnSpLocks/>
          </p:cNvCxnSpPr>
          <p:nvPr/>
        </p:nvCxnSpPr>
        <p:spPr>
          <a:xfrm flipH="1">
            <a:off x="11589544" y="2049137"/>
            <a:ext cx="30847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5A070F6-424E-CA6F-C6D5-8A06349C0ED1}"/>
              </a:ext>
            </a:extLst>
          </p:cNvPr>
          <p:cNvCxnSpPr>
            <a:cxnSpLocks/>
          </p:cNvCxnSpPr>
          <p:nvPr/>
        </p:nvCxnSpPr>
        <p:spPr>
          <a:xfrm flipH="1">
            <a:off x="11435308" y="4730052"/>
            <a:ext cx="30847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78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B6299A-06E8-96F3-EDA7-D8B52CAAE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D01B7C-BC11-FDBA-4853-4A93B9246900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 – </a:t>
            </a:r>
            <a:r>
              <a:rPr lang="en-US" sz="3600" err="1">
                <a:solidFill>
                  <a:srgbClr val="C00000"/>
                </a:solidFill>
                <a:latin typeface="Franklin Gothic Medium" panose="020B0603020102020204" pitchFamily="34" charset="0"/>
              </a:rPr>
              <a:t>slurm</a:t>
            </a:r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 script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F85C20-2A24-D6A8-B934-C5F8F28BE94F}"/>
              </a:ext>
            </a:extLst>
          </p:cNvPr>
          <p:cNvSpPr txBox="1"/>
          <p:nvPr/>
        </p:nvSpPr>
        <p:spPr>
          <a:xfrm>
            <a:off x="470971" y="1078424"/>
            <a:ext cx="33904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err="1">
                <a:solidFill>
                  <a:srgbClr val="002060"/>
                </a:solidFill>
                <a:effectLst/>
                <a:latin typeface="Courier" panose="02070309020205020404" pitchFamily="49" charset="0"/>
              </a:rPr>
              <a:t>fastqc_slurm_submit.sh</a:t>
            </a:r>
            <a:r>
              <a:rPr lang="en-US" b="1">
                <a:solidFill>
                  <a:srgbClr val="002060"/>
                </a:solidFill>
                <a:effectLst/>
                <a:latin typeface="Courier" panose="02070309020205020404" pitchFamily="49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DF7C60-BC4F-A47D-C1B9-7DF67BAA525F}"/>
              </a:ext>
            </a:extLst>
          </p:cNvPr>
          <p:cNvSpPr txBox="1"/>
          <p:nvPr/>
        </p:nvSpPr>
        <p:spPr>
          <a:xfrm>
            <a:off x="471119" y="1456937"/>
            <a:ext cx="11581022" cy="57554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latin typeface="Courier New"/>
                <a:cs typeface="Courier New"/>
              </a:rPr>
              <a:t>#!/bin/bash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-A </a:t>
            </a:r>
            <a:r>
              <a:rPr lang="en-US" sz="1600" dirty="0" err="1">
                <a:latin typeface="Courier New"/>
                <a:cs typeface="Courier New"/>
              </a:rPr>
              <a:t>hpc_training</a:t>
            </a:r>
            <a:r>
              <a:rPr lang="en-US" sz="1600" dirty="0">
                <a:latin typeface="Courier New"/>
                <a:cs typeface="Courier New"/>
              </a:rPr>
              <a:t>                    # account name (--account)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-p standard                        # partition/queue (--partition)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--nodes=1                          # number of nodes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--</a:t>
            </a:r>
            <a:r>
              <a:rPr lang="en-US" sz="1600" dirty="0" err="1">
                <a:latin typeface="Courier New"/>
                <a:cs typeface="Courier New"/>
              </a:rPr>
              <a:t>ntasks</a:t>
            </a:r>
            <a:r>
              <a:rPr lang="en-US" sz="1600" dirty="0">
                <a:latin typeface="Courier New"/>
                <a:cs typeface="Courier New"/>
              </a:rPr>
              <a:t>=1                         # 1 task – how many copies of code to run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--</a:t>
            </a:r>
            <a:r>
              <a:rPr lang="en-US" sz="1600" dirty="0" err="1">
                <a:latin typeface="Courier New"/>
                <a:cs typeface="Courier New"/>
              </a:rPr>
              <a:t>cpus</a:t>
            </a:r>
            <a:r>
              <a:rPr lang="en-US" sz="1600" dirty="0">
                <a:latin typeface="Courier New"/>
                <a:cs typeface="Courier New"/>
              </a:rPr>
              <a:t>-per-task=1                  # total cores per task – for multithreaded code</a:t>
            </a:r>
          </a:p>
          <a:p>
            <a:r>
              <a:rPr lang="en-US" sz="1600" dirty="0">
                <a:latin typeface="Courier New"/>
                <a:cs typeface="Courier New"/>
              </a:rPr>
              <a:t>##SBATCH --mem=3200                        # total memory (Mb) *Note ##comment</a:t>
            </a:r>
            <a:endParaRPr lang="en-US" dirty="0"/>
          </a:p>
          <a:p>
            <a:r>
              <a:rPr lang="en-US" sz="1600" dirty="0">
                <a:latin typeface="Courier New"/>
                <a:cs typeface="Courier New"/>
              </a:rPr>
              <a:t>#SBATCH -t 00:20:00                        # time limit: 20 min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-J </a:t>
            </a:r>
            <a:r>
              <a:rPr lang="en-US" sz="1600" dirty="0" err="1">
                <a:latin typeface="Courier New"/>
                <a:cs typeface="Courier New"/>
              </a:rPr>
              <a:t>fastqc</a:t>
            </a:r>
            <a:r>
              <a:rPr lang="en-US" sz="1600" dirty="0">
                <a:latin typeface="Courier New"/>
                <a:cs typeface="Courier New"/>
              </a:rPr>
              <a:t>-test                     # job name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-o </a:t>
            </a:r>
            <a:r>
              <a:rPr lang="en-US" sz="1600" dirty="0" err="1">
                <a:latin typeface="Courier New"/>
                <a:cs typeface="Courier New"/>
              </a:rPr>
              <a:t>fastqc</a:t>
            </a:r>
            <a:r>
              <a:rPr lang="en-US" sz="1600" dirty="0">
                <a:latin typeface="Courier New"/>
                <a:cs typeface="Courier New"/>
              </a:rPr>
              <a:t>-test-%</a:t>
            </a:r>
            <a:r>
              <a:rPr lang="en-US" sz="1600" dirty="0" err="1">
                <a:latin typeface="Courier New"/>
                <a:cs typeface="Courier New"/>
              </a:rPr>
              <a:t>A.out</a:t>
            </a:r>
            <a:r>
              <a:rPr lang="en-US" sz="1600" dirty="0">
                <a:latin typeface="Courier New"/>
                <a:cs typeface="Courier New"/>
              </a:rPr>
              <a:t>              # output file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-e </a:t>
            </a:r>
            <a:r>
              <a:rPr lang="en-US" sz="1600" dirty="0" err="1">
                <a:latin typeface="Courier New"/>
                <a:cs typeface="Courier New"/>
              </a:rPr>
              <a:t>fastqc</a:t>
            </a:r>
            <a:r>
              <a:rPr lang="en-US" sz="1600" dirty="0">
                <a:latin typeface="Courier New"/>
                <a:cs typeface="Courier New"/>
              </a:rPr>
              <a:t>-test-%</a:t>
            </a:r>
            <a:r>
              <a:rPr lang="en-US" sz="1600" dirty="0" err="1">
                <a:latin typeface="Courier New"/>
                <a:cs typeface="Courier New"/>
              </a:rPr>
              <a:t>A.err</a:t>
            </a:r>
            <a:r>
              <a:rPr lang="en-US" sz="1600" dirty="0">
                <a:latin typeface="Courier New"/>
                <a:cs typeface="Courier New"/>
              </a:rPr>
              <a:t>              # error file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--mail-user=</a:t>
            </a:r>
            <a:r>
              <a:rPr lang="en-US" sz="1600" dirty="0" err="1">
                <a:latin typeface="Courier New"/>
                <a:cs typeface="Courier New"/>
              </a:rPr>
              <a:t>dtriant@virginia.edu</a:t>
            </a:r>
            <a:r>
              <a:rPr lang="en-US" sz="1600" dirty="0">
                <a:latin typeface="Courier New"/>
                <a:cs typeface="Courier New"/>
              </a:rPr>
              <a:t>   # where to send email alerts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sz="1600" dirty="0">
                <a:latin typeface="Courier"/>
                <a:cs typeface="Courier New"/>
              </a:rPr>
              <a:t>#SBATCH --mail-type=ALL                    # receive email when starts/stops/fails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 New"/>
              </a:rPr>
              <a:t> 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cs typeface="Courier New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/>
                <a:cs typeface="Courier New"/>
              </a:rPr>
              <a:t>module purge</a:t>
            </a:r>
            <a:r>
              <a:rPr lang="en-US" sz="1600" dirty="0">
                <a:latin typeface="Courier New"/>
                <a:cs typeface="Courier New"/>
              </a:rPr>
              <a:t>  # good practice to purge all modules </a:t>
            </a:r>
          </a:p>
          <a:p>
            <a:r>
              <a:rPr lang="en-US" sz="1600" b="1" dirty="0">
                <a:latin typeface="Courier New"/>
                <a:cs typeface="Courier New"/>
              </a:rPr>
              <a:t>module load</a:t>
            </a:r>
            <a:r>
              <a:rPr lang="en-US" sz="1600" dirty="0">
                <a:latin typeface="Courier New"/>
                <a:cs typeface="Courier New"/>
              </a:rPr>
              <a:t> </a:t>
            </a:r>
            <a:r>
              <a:rPr lang="en-US" sz="1600" dirty="0" err="1">
                <a:latin typeface="Courier New"/>
                <a:cs typeface="Courier New"/>
              </a:rPr>
              <a:t>fastqc</a:t>
            </a:r>
            <a:r>
              <a:rPr lang="en-US" sz="1600" dirty="0">
                <a:latin typeface="Courier New"/>
                <a:cs typeface="Courier New"/>
              </a:rPr>
              <a:t>/0.12.1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/>
                <a:cs typeface="Courier New"/>
              </a:rPr>
              <a:t>cd /project/</a:t>
            </a:r>
            <a:r>
              <a:rPr lang="en-US" sz="1600" dirty="0" err="1">
                <a:latin typeface="Courier New"/>
                <a:cs typeface="Courier New"/>
              </a:rPr>
              <a:t>rivanna</a:t>
            </a:r>
            <a:r>
              <a:rPr lang="en-US" sz="1600" dirty="0">
                <a:latin typeface="Courier New"/>
                <a:cs typeface="Courier New"/>
              </a:rPr>
              <a:t>-training/bioinformatics-</a:t>
            </a:r>
            <a:r>
              <a:rPr lang="en-US" sz="1600" dirty="0" err="1">
                <a:latin typeface="Courier New"/>
                <a:cs typeface="Courier New"/>
              </a:rPr>
              <a:t>hpc</a:t>
            </a:r>
            <a:endParaRPr lang="en-US" sz="1600" dirty="0">
              <a:latin typeface="Courier New"/>
              <a:cs typeface="Courier New"/>
            </a:endParaRPr>
          </a:p>
          <a:p>
            <a:r>
              <a:rPr lang="en-US" sz="1600" dirty="0" err="1">
                <a:latin typeface="Courier New"/>
                <a:cs typeface="Courier New"/>
              </a:rPr>
              <a:t>mkdir</a:t>
            </a:r>
            <a:r>
              <a:rPr lang="en-US" sz="1600" dirty="0">
                <a:latin typeface="Courier New"/>
                <a:cs typeface="Courier New"/>
              </a:rPr>
              <a:t> </a:t>
            </a:r>
            <a:r>
              <a:rPr lang="en-US" sz="1600" dirty="0" err="1">
                <a:latin typeface="Courier New"/>
                <a:cs typeface="Courier New"/>
              </a:rPr>
              <a:t>fastqc</a:t>
            </a:r>
            <a:r>
              <a:rPr lang="en-US" sz="1600" dirty="0">
                <a:latin typeface="Courier New"/>
                <a:cs typeface="Courier New"/>
              </a:rPr>
              <a:t>-out-</a:t>
            </a:r>
            <a:r>
              <a:rPr lang="en-US" sz="1600" dirty="0" err="1">
                <a:latin typeface="Courier New"/>
                <a:cs typeface="Courier New"/>
              </a:rPr>
              <a:t>slurm</a:t>
            </a:r>
            <a:endParaRPr lang="en-US" sz="1600" dirty="0">
              <a:latin typeface="Courier New"/>
              <a:cs typeface="Courier New"/>
            </a:endParaRPr>
          </a:p>
          <a:p>
            <a:r>
              <a:rPr lang="en-US" sz="1600" b="1" dirty="0" err="1">
                <a:latin typeface="Courier New"/>
                <a:cs typeface="Courier New"/>
              </a:rPr>
              <a:t>fastqc</a:t>
            </a:r>
            <a:r>
              <a:rPr lang="en-US" sz="1600" dirty="0">
                <a:latin typeface="Courier New"/>
                <a:cs typeface="Courier New"/>
              </a:rPr>
              <a:t> -t 4 -o </a:t>
            </a:r>
            <a:r>
              <a:rPr lang="en-US" sz="1600" dirty="0" err="1">
                <a:latin typeface="Courier New"/>
                <a:cs typeface="Courier New"/>
              </a:rPr>
              <a:t>fastqc</a:t>
            </a:r>
            <a:r>
              <a:rPr lang="en-US" sz="1600" dirty="0">
                <a:latin typeface="Courier New"/>
                <a:cs typeface="Courier New"/>
              </a:rPr>
              <a:t>-out-</a:t>
            </a:r>
            <a:r>
              <a:rPr lang="en-US" sz="1600" dirty="0" err="1">
                <a:latin typeface="Courier New"/>
                <a:cs typeface="Courier New"/>
              </a:rPr>
              <a:t>slurm</a:t>
            </a:r>
            <a:r>
              <a:rPr lang="en-US" sz="1600" dirty="0">
                <a:latin typeface="Courier New"/>
                <a:cs typeface="Courier New"/>
              </a:rPr>
              <a:t>  </a:t>
            </a:r>
            <a:r>
              <a:rPr lang="en-US" sz="1600" dirty="0" err="1">
                <a:latin typeface="Courier New"/>
                <a:cs typeface="Courier New"/>
              </a:rPr>
              <a:t>ecoli-fastq</a:t>
            </a:r>
            <a:r>
              <a:rPr lang="en-US" sz="1600" dirty="0">
                <a:latin typeface="Courier New"/>
                <a:cs typeface="Courier New"/>
              </a:rPr>
              <a:t>/SRR258*</a:t>
            </a:r>
            <a:r>
              <a:rPr lang="en-US" sz="1600" dirty="0" err="1">
                <a:latin typeface="Courier New"/>
                <a:cs typeface="Courier New"/>
              </a:rPr>
              <a:t>fastq</a:t>
            </a:r>
            <a:r>
              <a:rPr lang="en-US" sz="1600" dirty="0">
                <a:latin typeface="Courier New"/>
                <a:cs typeface="Courier New"/>
              </a:rPr>
              <a:t>  # command for running software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96999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D15FC3-9DC3-63DA-A420-F99493EAA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46A7410-3453-60C3-A88B-30C9B955B119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B86F70F-2306-2B1E-9F1C-532C051860F1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CCDECF3-A94D-EA1B-8DF8-15B2A225C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9844A1-3381-743F-5239-54E8C7B91009}"/>
              </a:ext>
            </a:extLst>
          </p:cNvPr>
          <p:cNvSpPr txBox="1"/>
          <p:nvPr/>
        </p:nvSpPr>
        <p:spPr>
          <a:xfrm>
            <a:off x="482172" y="936460"/>
            <a:ext cx="6789145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mail option output:</a:t>
            </a:r>
            <a:endParaRPr lang="en-US" sz="2000">
              <a:solidFill>
                <a:srgbClr val="002060"/>
              </a:solidFill>
              <a:ea typeface="Calibri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CEAB06-DC21-9E6E-BD57-75A472AD5B62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/>
              </a:rPr>
              <a:t>Running FASTQC – </a:t>
            </a:r>
            <a:r>
              <a:rPr lang="en-US" sz="3600" err="1">
                <a:solidFill>
                  <a:srgbClr val="C00000"/>
                </a:solidFill>
                <a:latin typeface="Franklin Gothic Medium"/>
              </a:rPr>
              <a:t>slurm</a:t>
            </a:r>
            <a:r>
              <a:rPr lang="en-US" sz="3600">
                <a:solidFill>
                  <a:srgbClr val="C00000"/>
                </a:solidFill>
                <a:latin typeface="Franklin Gothic Medium"/>
              </a:rPr>
              <a:t> script </a:t>
            </a:r>
            <a:endParaRPr lang="en-US" sz="3600">
              <a:solidFill>
                <a:srgbClr val="C00000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2" name="Picture 1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8313775C-A407-4A8E-49ED-3BF5FA809F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582" b="3846"/>
          <a:stretch>
            <a:fillRect/>
          </a:stretch>
        </p:blipFill>
        <p:spPr>
          <a:xfrm>
            <a:off x="2277979" y="2679065"/>
            <a:ext cx="5041328" cy="299124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64CAC4-99A6-1E55-CBEC-88152D7A611E}"/>
              </a:ext>
            </a:extLst>
          </p:cNvPr>
          <p:cNvSpPr txBox="1"/>
          <p:nvPr/>
        </p:nvSpPr>
        <p:spPr>
          <a:xfrm>
            <a:off x="640787" y="1603433"/>
            <a:ext cx="98441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Helvetica Neue"/>
              </a:rPr>
              <a:t>Job started: </a:t>
            </a:r>
            <a:r>
              <a:rPr lang="en-US" err="1">
                <a:latin typeface="Helvetica Neue"/>
              </a:rPr>
              <a:t>Slurm</a:t>
            </a:r>
            <a:r>
              <a:rPr lang="en-US">
                <a:latin typeface="Helvetica Neue"/>
              </a:rPr>
              <a:t> </a:t>
            </a:r>
            <a:r>
              <a:rPr lang="en-US" err="1">
                <a:latin typeface="Helvetica Neue"/>
              </a:rPr>
              <a:t>Job_id</a:t>
            </a:r>
            <a:r>
              <a:rPr lang="en-US">
                <a:latin typeface="Helvetica Neue"/>
              </a:rPr>
              <a:t>=4972539 Name=</a:t>
            </a:r>
            <a:r>
              <a:rPr lang="en-US" err="1">
                <a:latin typeface="Helvetica Neue"/>
              </a:rPr>
              <a:t>busco</a:t>
            </a:r>
            <a:r>
              <a:rPr lang="en-US">
                <a:latin typeface="Helvetica Neue"/>
              </a:rPr>
              <a:t>-test Began, Queued time 00:00:46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EEAACD-864B-8F2A-6596-A4E575C91DF9}"/>
              </a:ext>
            </a:extLst>
          </p:cNvPr>
          <p:cNvSpPr txBox="1"/>
          <p:nvPr/>
        </p:nvSpPr>
        <p:spPr>
          <a:xfrm>
            <a:off x="751221" y="2674650"/>
            <a:ext cx="14069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Helvetica Neue"/>
              </a:rPr>
              <a:t>Job ended: </a:t>
            </a:r>
          </a:p>
        </p:txBody>
      </p:sp>
    </p:spTree>
    <p:extLst>
      <p:ext uri="{BB962C8B-B14F-4D97-AF65-F5344CB8AC3E}">
        <p14:creationId xmlns:p14="http://schemas.microsoft.com/office/powerpoint/2010/main" val="5985523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BAA41A-F1CE-4495-4261-19CCAB5C7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CF5661A-D6A0-4EA1-5F4C-7943AFA5376F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7A651D1-DCF4-AEDA-A363-EAB4AD0BF50F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F234BB5-73A8-81FD-CAE9-761F8775C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BBD590-82B7-F0A5-283B-9A0D979880AA}"/>
              </a:ext>
            </a:extLst>
          </p:cNvPr>
          <p:cNvSpPr txBox="1"/>
          <p:nvPr/>
        </p:nvSpPr>
        <p:spPr>
          <a:xfrm>
            <a:off x="404868" y="1201503"/>
            <a:ext cx="6789145" cy="329320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sbatch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fastqc_slurm_submit.sh</a:t>
            </a:r>
          </a:p>
          <a:p>
            <a:r>
              <a:rPr lang="en-US" sz="2800"/>
              <a:t> </a:t>
            </a:r>
            <a:r>
              <a:rPr lang="en-US" sz="2800">
                <a:solidFill>
                  <a:srgbClr val="002060"/>
                </a:solidFill>
              </a:rPr>
              <a:t>Submitted batch job 4938712</a:t>
            </a:r>
            <a:endParaRPr lang="en-US" sz="2800">
              <a:solidFill>
                <a:srgbClr val="002060"/>
              </a:solidFill>
              <a:ea typeface="Calibri"/>
              <a:cs typeface="Calibri"/>
            </a:endParaRPr>
          </a:p>
          <a:p>
            <a:endParaRPr lang="en-US" sz="2800"/>
          </a:p>
          <a:p>
            <a:r>
              <a:rPr lang="en-US" sz="2800">
                <a:solidFill>
                  <a:srgbClr val="002060"/>
                </a:solidFill>
              </a:rPr>
              <a:t>Job monitoring: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squeue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-u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user_id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 # checks job status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rgbClr val="002060"/>
                </a:solidFill>
              </a:rPr>
              <a:t>	</a:t>
            </a:r>
            <a:r>
              <a:rPr lang="en-US" sz="2000">
                <a:solidFill>
                  <a:srgbClr val="002060"/>
                </a:solidFill>
              </a:rPr>
              <a:t>PD - pending</a:t>
            </a:r>
            <a:endParaRPr lang="en-US" sz="2000">
              <a:solidFill>
                <a:srgbClr val="002060"/>
              </a:solidFill>
              <a:ea typeface="Calibri"/>
              <a:cs typeface="Calibri"/>
            </a:endParaRPr>
          </a:p>
          <a:p>
            <a:r>
              <a:rPr lang="en-US" sz="2000">
                <a:solidFill>
                  <a:srgbClr val="002060"/>
                </a:solidFill>
              </a:rPr>
              <a:t>	  R - running</a:t>
            </a:r>
            <a:endParaRPr lang="en-US" sz="2000">
              <a:solidFill>
                <a:srgbClr val="002060"/>
              </a:solidFill>
              <a:ea typeface="Calibri"/>
              <a:cs typeface="Calibri"/>
            </a:endParaRPr>
          </a:p>
          <a:p>
            <a:r>
              <a:rPr lang="en-US" sz="2000">
                <a:solidFill>
                  <a:srgbClr val="002060"/>
                </a:solidFill>
              </a:rPr>
              <a:t>                CG - exiting</a:t>
            </a:r>
            <a:endParaRPr lang="en-US" sz="2000">
              <a:solidFill>
                <a:srgbClr val="002060"/>
              </a:solidFill>
              <a:ea typeface="Calibri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3F7677-1439-99B9-036D-0ED3CA0FFA8D}"/>
              </a:ext>
            </a:extLst>
          </p:cNvPr>
          <p:cNvSpPr txBox="1"/>
          <p:nvPr/>
        </p:nvSpPr>
        <p:spPr>
          <a:xfrm>
            <a:off x="515038" y="5164424"/>
            <a:ext cx="89043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Should have same output files as when run interactively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309CB3-8CCD-EC57-A280-F35B9A2212CF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 – </a:t>
            </a:r>
            <a:r>
              <a:rPr lang="en-US" sz="3600" err="1">
                <a:solidFill>
                  <a:srgbClr val="C00000"/>
                </a:solidFill>
                <a:latin typeface="Franklin Gothic Medium" panose="020B0603020102020204" pitchFamily="34" charset="0"/>
              </a:rPr>
              <a:t>slurm</a:t>
            </a:r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 script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2818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7D751-8478-61B8-7BB4-E94B2E58F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FEE2A1F-0CD6-0EE7-3353-6ED722A3047E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A2EA3AD-7BBC-FAEE-6BDB-8EA560F9C4D4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116DE84-4ADE-C95D-9905-3007692E4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EB4159-523E-2297-CF9A-6F7EAC242ECD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Trimming sequences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D3A0F2-CA6F-25DD-4961-78F99870800A}"/>
              </a:ext>
            </a:extLst>
          </p:cNvPr>
          <p:cNvSpPr txBox="1"/>
          <p:nvPr/>
        </p:nvSpPr>
        <p:spPr>
          <a:xfrm>
            <a:off x="404868" y="1201503"/>
            <a:ext cx="9510313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err="1">
                <a:solidFill>
                  <a:srgbClr val="002060"/>
                </a:solidFill>
              </a:rPr>
              <a:t>Cutadapt</a:t>
            </a:r>
            <a:endParaRPr lang="en-US" sz="2800">
              <a:solidFill>
                <a:srgbClr val="002060"/>
              </a:solidFill>
            </a:endParaRPr>
          </a:p>
          <a:p>
            <a:r>
              <a:rPr lang="en-US" sz="2800"/>
              <a:t>https://</a:t>
            </a:r>
            <a:r>
              <a:rPr lang="en-US" sz="2800" err="1"/>
              <a:t>cutadapt.readthedocs.io</a:t>
            </a:r>
            <a:r>
              <a:rPr lang="en-US" sz="2800"/>
              <a:t>/</a:t>
            </a:r>
            <a:r>
              <a:rPr lang="en-US" sz="2800" err="1"/>
              <a:t>en</a:t>
            </a:r>
            <a:r>
              <a:rPr lang="en-US" sz="2800"/>
              <a:t>/stable/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 Trims adapters from short read Illumina data</a:t>
            </a:r>
          </a:p>
          <a:p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module spider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cutadapt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cutadapt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cutadapt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/4.9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Description: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     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Cutadapt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 finds and removes adapter sequences, primers, poly-A tails and other types of unwanted sequence from your high-throughput sequencing reads.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This module can be loaded directly: module load 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cutadapt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/4.9</a:t>
            </a:r>
            <a:endParaRPr lang="en-US" sz="2800">
              <a:solidFill>
                <a:srgbClr val="002060"/>
              </a:solidFill>
            </a:endParaRPr>
          </a:p>
          <a:p>
            <a:endParaRPr lang="en-US" sz="280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267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6AABB-EE08-D835-F9BB-E1F04FC25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6ACF887-A228-A593-DA3B-2B415027A0C1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4527CB5-FC02-41E5-0318-EDBFF5DE7978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770AE43A-87BA-5613-4161-3A3F3F9DEF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4F94E5-B99F-0354-1A4A-75452A8F7EB3}"/>
              </a:ext>
            </a:extLst>
          </p:cNvPr>
          <p:cNvSpPr txBox="1"/>
          <p:nvPr/>
        </p:nvSpPr>
        <p:spPr>
          <a:xfrm>
            <a:off x="306931" y="204621"/>
            <a:ext cx="3548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D4653D-8F53-82A4-2E70-D8739E2223E4}"/>
              </a:ext>
            </a:extLst>
          </p:cNvPr>
          <p:cNvSpPr txBox="1"/>
          <p:nvPr/>
        </p:nvSpPr>
        <p:spPr>
          <a:xfrm>
            <a:off x="604441" y="1221643"/>
            <a:ext cx="310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Reading .html files</a:t>
            </a:r>
          </a:p>
          <a:p>
            <a:r>
              <a:rPr lang="en-US" sz="2800">
                <a:solidFill>
                  <a:srgbClr val="002060"/>
                </a:solidFill>
              </a:rPr>
              <a:t>- adaptors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B7CC2F-EC1D-D764-CBD4-461EEC47B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722" y="894387"/>
            <a:ext cx="8363142" cy="463297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5384165-D7B1-4DAE-0B6F-886AC1B1743E}"/>
              </a:ext>
            </a:extLst>
          </p:cNvPr>
          <p:cNvCxnSpPr>
            <a:cxnSpLocks/>
          </p:cNvCxnSpPr>
          <p:nvPr/>
        </p:nvCxnSpPr>
        <p:spPr>
          <a:xfrm flipH="1">
            <a:off x="11589544" y="2049137"/>
            <a:ext cx="30847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45857227-94ED-C0DC-C1DA-7CD2F591FA76}"/>
              </a:ext>
            </a:extLst>
          </p:cNvPr>
          <p:cNvCxnSpPr>
            <a:cxnSpLocks/>
          </p:cNvCxnSpPr>
          <p:nvPr/>
        </p:nvCxnSpPr>
        <p:spPr>
          <a:xfrm flipH="1">
            <a:off x="11435308" y="4745955"/>
            <a:ext cx="30847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24193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8B3D4-F8B0-B957-E754-452089C76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F8492E8-63DB-1D81-8B3C-258C39C38586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7198CFA-F07E-A844-79EA-A530B46E0FBB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84203EB-B8B4-ECA0-5057-F195C4950B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8AD822-3684-B52A-D230-2B66C1122046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Trimming sequences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71283A-E964-22C3-319D-8F3C398F132E}"/>
              </a:ext>
            </a:extLst>
          </p:cNvPr>
          <p:cNvSpPr txBox="1"/>
          <p:nvPr/>
        </p:nvSpPr>
        <p:spPr>
          <a:xfrm>
            <a:off x="306932" y="5596976"/>
            <a:ext cx="1207448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/>
              <a:t>https://support-</a:t>
            </a:r>
            <a:r>
              <a:rPr lang="en-US" sz="1600" err="1"/>
              <a:t>docs.illumina.com</a:t>
            </a:r>
            <a:r>
              <a:rPr lang="en-US" sz="1600"/>
              <a:t>/SHARE/</a:t>
            </a:r>
            <a:r>
              <a:rPr lang="en-US" sz="1600" err="1"/>
              <a:t>AdapterSequences</a:t>
            </a:r>
            <a:r>
              <a:rPr lang="en-US" sz="1600"/>
              <a:t>/Content/SHARE/</a:t>
            </a:r>
            <a:r>
              <a:rPr lang="en-US" sz="1600" err="1"/>
              <a:t>AdapterSeq</a:t>
            </a:r>
            <a:r>
              <a:rPr lang="en-US" sz="1600"/>
              <a:t>/</a:t>
            </a:r>
            <a:r>
              <a:rPr lang="en-US" sz="1600" err="1"/>
              <a:t>Nextera</a:t>
            </a:r>
            <a:r>
              <a:rPr lang="en-US" sz="1600"/>
              <a:t>/</a:t>
            </a:r>
            <a:r>
              <a:rPr lang="en-US" sz="1600" err="1"/>
              <a:t>SequencesNextera_Illumina.htm</a:t>
            </a:r>
            <a:endParaRPr lang="en-US" sz="160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04A98AD-5E3C-9572-6493-201C1404F6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5"/>
          <a:stretch>
            <a:fillRect/>
          </a:stretch>
        </p:blipFill>
        <p:spPr>
          <a:xfrm>
            <a:off x="1175723" y="855524"/>
            <a:ext cx="7123882" cy="462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9614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564AC-27C1-285C-C806-A018D613B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BDBBCB0-24F4-4FC5-6B01-BD53D3670412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6B34846-A83A-5F7A-C03F-D8F170852923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AEDFF1AE-96F5-427A-8808-4D0C77745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1461F8-6E1D-0487-D3AD-C5B65B9F6C81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Trimming sequences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FB861-F545-4AC1-9A00-E27DF9D416BF}"/>
              </a:ext>
            </a:extLst>
          </p:cNvPr>
          <p:cNvSpPr txBox="1"/>
          <p:nvPr/>
        </p:nvSpPr>
        <p:spPr>
          <a:xfrm>
            <a:off x="404868" y="1201503"/>
            <a:ext cx="1166563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002060"/>
                </a:solidFill>
              </a:rPr>
              <a:t>Cutadapt</a:t>
            </a:r>
            <a:endParaRPr lang="en-US" sz="2800" dirty="0">
              <a:solidFill>
                <a:srgbClr val="002060"/>
              </a:solidFill>
            </a:endParaRPr>
          </a:p>
          <a:p>
            <a:r>
              <a:rPr lang="en-US" sz="2800" dirty="0"/>
              <a:t>https://</a:t>
            </a:r>
            <a:r>
              <a:rPr lang="en-US" sz="2800" dirty="0" err="1"/>
              <a:t>cutadapt.readthedocs.io</a:t>
            </a:r>
            <a:r>
              <a:rPr lang="en-US" sz="2800" dirty="0"/>
              <a:t>/</a:t>
            </a:r>
            <a:r>
              <a:rPr lang="en-US" sz="2800" dirty="0" err="1"/>
              <a:t>en</a:t>
            </a:r>
            <a:r>
              <a:rPr lang="en-US" sz="2800" dirty="0"/>
              <a:t>/stable/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- Trims adapters from short read Illumina data</a:t>
            </a:r>
          </a:p>
          <a:p>
            <a:endParaRPr lang="en-US" sz="2800" dirty="0">
              <a:solidFill>
                <a:srgbClr val="002060"/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spider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cutadapt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cutadapt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-a CTGTCTCTTATACACATCT -o SRR2584866-trimmed_1.fastq  SRR2584866_1.fastq</a:t>
            </a: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 dirty="0">
              <a:solidFill>
                <a:srgbClr val="002060"/>
              </a:solidFill>
            </a:endParaRPr>
          </a:p>
          <a:p>
            <a:endParaRPr 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732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738A6-11ED-5199-62D6-80ECDEF2E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66CB7B-8731-0936-5E15-0CC7806096F1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FC681C6-6807-01E8-4F2C-46AE1119F721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7FDF0576-C411-0CE1-9209-7AFC1577E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F109A7-52E2-3716-5594-A3A4D987F36B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Trimming sequences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A9E909-E0C4-A574-5A9C-4C05C09329A1}"/>
              </a:ext>
            </a:extLst>
          </p:cNvPr>
          <p:cNvSpPr txBox="1"/>
          <p:nvPr/>
        </p:nvSpPr>
        <p:spPr>
          <a:xfrm>
            <a:off x="404868" y="1201503"/>
            <a:ext cx="1166563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err="1">
                <a:solidFill>
                  <a:srgbClr val="002060"/>
                </a:solidFill>
              </a:rPr>
              <a:t>Cutadapt</a:t>
            </a:r>
            <a:r>
              <a:rPr lang="en-US" sz="2800">
                <a:solidFill>
                  <a:srgbClr val="002060"/>
                </a:solidFill>
              </a:rPr>
              <a:t>:</a:t>
            </a:r>
          </a:p>
          <a:p>
            <a:r>
              <a:rPr lang="en-US"/>
              <a:t>This is </a:t>
            </a:r>
            <a:r>
              <a:rPr lang="en-US" err="1"/>
              <a:t>cutadapt</a:t>
            </a:r>
            <a:r>
              <a:rPr lang="en-US"/>
              <a:t> 4.9 with Python 3.12.9</a:t>
            </a:r>
          </a:p>
          <a:p>
            <a:r>
              <a:rPr lang="en-US"/>
              <a:t>Command line parameters: -a CTGTCTCTTATACACATCT -o SRR2584866-trimmed_1.fastq SRR2584866_1.fastq</a:t>
            </a:r>
          </a:p>
          <a:p>
            <a:r>
              <a:rPr lang="en-US"/>
              <a:t>Processing single-end reads on 1 core ...</a:t>
            </a:r>
          </a:p>
          <a:p>
            <a:r>
              <a:rPr lang="en-US"/>
              <a:t>Done           00:00:07     2,768,398 reads @   2.8 µs/read;  21.79 M reads/minute</a:t>
            </a:r>
          </a:p>
          <a:p>
            <a:r>
              <a:rPr lang="en-US"/>
              <a:t>Finished in 7.626 s (2.755 µs/read; 21.78 M reads/minute).</a:t>
            </a:r>
          </a:p>
          <a:p>
            <a:endParaRPr lang="en-US"/>
          </a:p>
          <a:p>
            <a:r>
              <a:rPr lang="en-US"/>
              <a:t>=== Summary ===</a:t>
            </a:r>
            <a:br>
              <a:rPr lang="en-US"/>
            </a:br>
            <a:endParaRPr lang="en-US"/>
          </a:p>
          <a:p>
            <a:r>
              <a:rPr lang="en-US"/>
              <a:t>Total reads processed:               2,768,398</a:t>
            </a:r>
          </a:p>
          <a:p>
            <a:r>
              <a:rPr lang="en-US"/>
              <a:t>Reads with adapters:                   683,198 (24.7%)</a:t>
            </a:r>
          </a:p>
          <a:p>
            <a:r>
              <a:rPr lang="en-US"/>
              <a:t>Reads written (passing filters):     2,768,398 (100.0%)</a:t>
            </a:r>
          </a:p>
          <a:p>
            <a:endParaRPr lang="en-US"/>
          </a:p>
          <a:p>
            <a:r>
              <a:rPr lang="en-US"/>
              <a:t>Total </a:t>
            </a:r>
            <a:r>
              <a:rPr lang="en-US" err="1"/>
              <a:t>basepairs</a:t>
            </a:r>
            <a:r>
              <a:rPr lang="en-US"/>
              <a:t> processed:   415,259,700 bp</a:t>
            </a:r>
          </a:p>
          <a:p>
            <a:r>
              <a:rPr lang="en-US"/>
              <a:t>Total written (filtered):    377,219,215 bp (90.8%)</a:t>
            </a:r>
          </a:p>
        </p:txBody>
      </p:sp>
    </p:spTree>
    <p:extLst>
      <p:ext uri="{BB962C8B-B14F-4D97-AF65-F5344CB8AC3E}">
        <p14:creationId xmlns:p14="http://schemas.microsoft.com/office/powerpoint/2010/main" val="1922143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4433B-E68B-7C29-0E55-DCE2DC9B8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7D5B0A9-BFD1-25F8-E341-3ADFD6EB65AD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D68A2D8-9C6B-1FBD-7E6C-2FAC9D9787DE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E8BD001-899B-1BDA-8EA8-A53A12AB0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6C2092-6E5F-4770-5658-CD7297A4A799}"/>
              </a:ext>
            </a:extLst>
          </p:cNvPr>
          <p:cNvSpPr txBox="1"/>
          <p:nvPr/>
        </p:nvSpPr>
        <p:spPr>
          <a:xfrm>
            <a:off x="420414" y="1272715"/>
            <a:ext cx="1128390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The term </a:t>
            </a:r>
            <a:r>
              <a:rPr lang="en-US" sz="2800" i="1">
                <a:solidFill>
                  <a:schemeClr val="tx1">
                    <a:lumMod val="65000"/>
                    <a:lumOff val="35000"/>
                  </a:schemeClr>
                </a:solidFill>
              </a:rPr>
              <a:t>Bioinformatics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first appeared in 1970s but exploded in the 1990s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-human genome project, high-throughput sequencing technologies</a:t>
            </a: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Computational tools for analyzing molecular data - 1960s</a:t>
            </a: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War time cryptanalytic work - 1940s</a:t>
            </a: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40935B-F543-F1CE-4C08-934D716A0160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Bioinformatics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BFC56D-B612-EEBB-CDEC-4F3B996B7E6B}"/>
              </a:ext>
            </a:extLst>
          </p:cNvPr>
          <p:cNvSpPr txBox="1"/>
          <p:nvPr/>
        </p:nvSpPr>
        <p:spPr>
          <a:xfrm>
            <a:off x="7753551" y="5470505"/>
            <a:ext cx="431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www.nature.com</a:t>
            </a:r>
            <a:r>
              <a:rPr lang="en-US"/>
              <a:t>/articles/35042090</a:t>
            </a:r>
          </a:p>
        </p:txBody>
      </p:sp>
    </p:spTree>
    <p:extLst>
      <p:ext uri="{BB962C8B-B14F-4D97-AF65-F5344CB8AC3E}">
        <p14:creationId xmlns:p14="http://schemas.microsoft.com/office/powerpoint/2010/main" val="20506314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BA870-CF99-BF9C-443F-E44F0714E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7DF9F91-38FD-5412-CE4E-97FA2DE8EA9E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45A9C7F-B3EA-B35A-3771-019EF7A7C585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971652A-A020-5561-5621-0DCA18754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590C4B-0ED8-85DA-3DAB-572E2F96D0B9}"/>
              </a:ext>
            </a:extLst>
          </p:cNvPr>
          <p:cNvSpPr txBox="1"/>
          <p:nvPr/>
        </p:nvSpPr>
        <p:spPr>
          <a:xfrm>
            <a:off x="485975" y="1195754"/>
            <a:ext cx="7927719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spider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load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/0.12.1</a:t>
            </a: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list – did you module purge?</a:t>
            </a: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mkdir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-out-trimmed</a:t>
            </a: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-t 4 -o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fastqc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-out-trimmed 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ecoli-fastq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/SRR2584866-trimmed_1.fastq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6CB268-EABE-0C1E-E171-85243686AD97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3775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30AC5-6F8A-7B96-9737-11767C59A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0B49EBA-8F08-83CB-B860-92D8D3A398BE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778B0B3-45A8-CE1F-95C4-DF7FF035BEA4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EBF67AE-E90D-B8A0-2621-0D5B3EDAAF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42D631-925B-FF55-4854-DE6432DE3DBD}"/>
              </a:ext>
            </a:extLst>
          </p:cNvPr>
          <p:cNvSpPr txBox="1"/>
          <p:nvPr/>
        </p:nvSpPr>
        <p:spPr>
          <a:xfrm>
            <a:off x="306931" y="204621"/>
            <a:ext cx="3548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D47329-CC66-0893-5FFD-002A92F0C94C}"/>
              </a:ext>
            </a:extLst>
          </p:cNvPr>
          <p:cNvSpPr txBox="1"/>
          <p:nvPr/>
        </p:nvSpPr>
        <p:spPr>
          <a:xfrm>
            <a:off x="604441" y="1221643"/>
            <a:ext cx="310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Reading .html files</a:t>
            </a:r>
          </a:p>
          <a:p>
            <a:r>
              <a:rPr lang="en-US" sz="2800">
                <a:solidFill>
                  <a:srgbClr val="002060"/>
                </a:solidFill>
              </a:rPr>
              <a:t>- adaptors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0005DA-3F4A-46F8-3891-6CC8BD1F6D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722" y="894387"/>
            <a:ext cx="8363142" cy="463297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2DA1361-6D15-6FBB-D68E-CFD4AAA6AB9D}"/>
              </a:ext>
            </a:extLst>
          </p:cNvPr>
          <p:cNvCxnSpPr>
            <a:cxnSpLocks/>
          </p:cNvCxnSpPr>
          <p:nvPr/>
        </p:nvCxnSpPr>
        <p:spPr>
          <a:xfrm flipH="1">
            <a:off x="11589544" y="2049137"/>
            <a:ext cx="30847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2EA330E8-E907-5657-6B3C-47C7DC39B871}"/>
              </a:ext>
            </a:extLst>
          </p:cNvPr>
          <p:cNvCxnSpPr>
            <a:cxnSpLocks/>
          </p:cNvCxnSpPr>
          <p:nvPr/>
        </p:nvCxnSpPr>
        <p:spPr>
          <a:xfrm flipH="1">
            <a:off x="11435308" y="4745955"/>
            <a:ext cx="30847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0366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39E8F-20D7-373D-CFC0-4AC367E42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ACEF3EE-8B5C-989F-D463-F77493796EB9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1B866E6-141F-CF6D-D87C-A9CE0522AEF8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1099FA47-6605-B46D-0021-593798460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1D931A-D434-DFCC-8664-57A8C7C533E3}"/>
              </a:ext>
            </a:extLst>
          </p:cNvPr>
          <p:cNvSpPr txBox="1"/>
          <p:nvPr/>
        </p:nvSpPr>
        <p:spPr>
          <a:xfrm>
            <a:off x="306931" y="204621"/>
            <a:ext cx="3548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FASTQC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47F8F3-5E76-E490-A86F-FCBB7800ABF6}"/>
              </a:ext>
            </a:extLst>
          </p:cNvPr>
          <p:cNvSpPr txBox="1"/>
          <p:nvPr/>
        </p:nvSpPr>
        <p:spPr>
          <a:xfrm>
            <a:off x="604441" y="1221643"/>
            <a:ext cx="310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Reading .html files</a:t>
            </a:r>
          </a:p>
          <a:p>
            <a:r>
              <a:rPr lang="en-US" sz="2800">
                <a:solidFill>
                  <a:srgbClr val="002060"/>
                </a:solidFill>
              </a:rPr>
              <a:t>- adaptors</a:t>
            </a:r>
          </a:p>
        </p:txBody>
      </p:sp>
      <p:pic>
        <p:nvPicPr>
          <p:cNvPr id="4" name="Picture 3" descr="A graph with numbers and a number&#10;&#10;AI-generated content may be incorrect.">
            <a:extLst>
              <a:ext uri="{FF2B5EF4-FFF2-40B4-BE49-F238E27FC236}">
                <a16:creationId xmlns:a16="http://schemas.microsoft.com/office/drawing/2014/main" id="{067696EE-9652-B7BF-6067-416FEBBDD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904" y="1002535"/>
            <a:ext cx="7887876" cy="44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3502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FB07B-F72E-4C82-7D9D-1A2A916C3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F2310D1-04C8-82AC-F441-7BCD39C210BF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041A43D-4860-02A0-262A-906771E4EA37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24BE6B17-E4F4-E0B6-C802-A8B16D358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3890803-CA40-A335-04E7-DBFECC6D1A0F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</a:t>
            </a:r>
            <a:r>
              <a:rPr lang="en-US" sz="3600" err="1">
                <a:solidFill>
                  <a:srgbClr val="C00000"/>
                </a:solidFill>
                <a:latin typeface="Franklin Gothic Medium" panose="020B0603020102020204" pitchFamily="34" charset="0"/>
              </a:rPr>
              <a:t>Cutadapt</a:t>
            </a:r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 – </a:t>
            </a:r>
            <a:r>
              <a:rPr lang="en-US" sz="3600" err="1">
                <a:solidFill>
                  <a:srgbClr val="C00000"/>
                </a:solidFill>
                <a:latin typeface="Franklin Gothic Medium" panose="020B0603020102020204" pitchFamily="34" charset="0"/>
              </a:rPr>
              <a:t>slurm</a:t>
            </a:r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 script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4B2F65-7496-5059-BC57-12DF5956AFB6}"/>
              </a:ext>
            </a:extLst>
          </p:cNvPr>
          <p:cNvSpPr txBox="1"/>
          <p:nvPr/>
        </p:nvSpPr>
        <p:spPr>
          <a:xfrm>
            <a:off x="489332" y="1078424"/>
            <a:ext cx="821032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>
                <a:solidFill>
                  <a:srgbClr val="002060"/>
                </a:solidFill>
                <a:latin typeface="Courier"/>
              </a:rPr>
              <a:t>cutadapt</a:t>
            </a:r>
            <a:r>
              <a:rPr lang="en-US" b="1">
                <a:solidFill>
                  <a:srgbClr val="002060"/>
                </a:solidFill>
                <a:effectLst/>
                <a:latin typeface="Courier"/>
              </a:rPr>
              <a:t>_slurm_submit.</a:t>
            </a:r>
            <a:r>
              <a:rPr lang="en-US" b="1">
                <a:solidFill>
                  <a:srgbClr val="002060"/>
                </a:solidFill>
                <a:latin typeface="Courier"/>
              </a:rPr>
              <a:t>sh - included with workshop files</a:t>
            </a:r>
            <a:endParaRPr lang="en-US" b="1">
              <a:solidFill>
                <a:srgbClr val="002060"/>
              </a:solidFill>
              <a:effectLst/>
              <a:latin typeface="Couri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76522D-9845-F8AC-EA44-59F4EB7B21AF}"/>
              </a:ext>
            </a:extLst>
          </p:cNvPr>
          <p:cNvSpPr txBox="1"/>
          <p:nvPr/>
        </p:nvSpPr>
        <p:spPr>
          <a:xfrm>
            <a:off x="489480" y="1447756"/>
            <a:ext cx="10086713" cy="50167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latin typeface="Courier New"/>
                <a:cs typeface="Courier New"/>
              </a:rPr>
              <a:t>#!/bin/bash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-A </a:t>
            </a:r>
            <a:r>
              <a:rPr lang="en-US" sz="1600" dirty="0" err="1">
                <a:latin typeface="Courier New"/>
                <a:cs typeface="Courier New"/>
              </a:rPr>
              <a:t>hpc_training</a:t>
            </a:r>
            <a:r>
              <a:rPr lang="en-US" sz="1600" dirty="0">
                <a:latin typeface="Courier New"/>
                <a:cs typeface="Courier New"/>
              </a:rPr>
              <a:t>              # account name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-p standard                  # partition/queue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--nodes=1                    # number of nodes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--</a:t>
            </a:r>
            <a:r>
              <a:rPr lang="en-US" sz="1600" dirty="0" err="1">
                <a:latin typeface="Courier New"/>
                <a:cs typeface="Courier New"/>
              </a:rPr>
              <a:t>ntasks</a:t>
            </a:r>
            <a:r>
              <a:rPr lang="en-US" sz="1600" dirty="0">
                <a:latin typeface="Courier New"/>
                <a:cs typeface="Courier New"/>
              </a:rPr>
              <a:t>=1                   # 1 task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--</a:t>
            </a:r>
            <a:r>
              <a:rPr lang="en-US" sz="1600" dirty="0" err="1">
                <a:latin typeface="Courier New"/>
                <a:cs typeface="Courier New"/>
              </a:rPr>
              <a:t>cpus</a:t>
            </a:r>
            <a:r>
              <a:rPr lang="en-US" sz="1600" dirty="0">
                <a:latin typeface="Courier New"/>
                <a:cs typeface="Courier New"/>
              </a:rPr>
              <a:t>-per-task=1            # total cores per task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-t 00:20:00                  # time limit: 20 min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-J </a:t>
            </a:r>
            <a:r>
              <a:rPr lang="en-US" sz="1600" dirty="0" err="1">
                <a:latin typeface="Courier New"/>
                <a:cs typeface="Courier New"/>
              </a:rPr>
              <a:t>cutadapt</a:t>
            </a:r>
            <a:r>
              <a:rPr lang="en-US" sz="1600" dirty="0">
                <a:latin typeface="Courier New"/>
                <a:cs typeface="Courier New"/>
              </a:rPr>
              <a:t>-test             # job name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-o </a:t>
            </a:r>
            <a:r>
              <a:rPr lang="en-US" sz="1600" dirty="0" err="1">
                <a:latin typeface="Courier New"/>
                <a:cs typeface="Courier New"/>
              </a:rPr>
              <a:t>cutadapt</a:t>
            </a:r>
            <a:r>
              <a:rPr lang="en-US" sz="1600" dirty="0">
                <a:latin typeface="Courier New"/>
                <a:cs typeface="Courier New"/>
              </a:rPr>
              <a:t>-test-%</a:t>
            </a:r>
            <a:r>
              <a:rPr lang="en-US" sz="1600" dirty="0" err="1">
                <a:latin typeface="Courier New"/>
                <a:cs typeface="Courier New"/>
              </a:rPr>
              <a:t>A.out</a:t>
            </a:r>
            <a:r>
              <a:rPr lang="en-US" sz="1600" dirty="0">
                <a:latin typeface="Courier New"/>
                <a:cs typeface="Courier New"/>
              </a:rPr>
              <a:t>      # output file</a:t>
            </a:r>
          </a:p>
          <a:p>
            <a:r>
              <a:rPr lang="en-US" sz="1600" dirty="0">
                <a:latin typeface="Courier New"/>
                <a:cs typeface="Courier New"/>
              </a:rPr>
              <a:t>#SBATCH -e </a:t>
            </a:r>
            <a:r>
              <a:rPr lang="en-US" sz="1600" dirty="0" err="1">
                <a:latin typeface="Courier New"/>
                <a:cs typeface="Courier New"/>
              </a:rPr>
              <a:t>cutadapt</a:t>
            </a:r>
            <a:r>
              <a:rPr lang="en-US" sz="1600" dirty="0">
                <a:latin typeface="Courier New"/>
                <a:cs typeface="Courier New"/>
              </a:rPr>
              <a:t>-test-%</a:t>
            </a:r>
            <a:r>
              <a:rPr lang="en-US" sz="1600" dirty="0" err="1">
                <a:latin typeface="Courier New"/>
                <a:cs typeface="Courier New"/>
              </a:rPr>
              <a:t>A.err</a:t>
            </a:r>
            <a:r>
              <a:rPr lang="en-US" sz="1600" dirty="0">
                <a:latin typeface="Courier New"/>
                <a:cs typeface="Courier New"/>
              </a:rPr>
              <a:t>      # error file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/>
                <a:cs typeface="Courier New"/>
              </a:rPr>
              <a:t>module purge  # good practice to purge all modules </a:t>
            </a:r>
          </a:p>
          <a:p>
            <a:r>
              <a:rPr lang="en-US" sz="1600" dirty="0">
                <a:latin typeface="Courier New"/>
                <a:cs typeface="Courier New"/>
              </a:rPr>
              <a:t>module load </a:t>
            </a:r>
            <a:r>
              <a:rPr lang="en-US" sz="1600" dirty="0" err="1">
                <a:latin typeface="Courier New"/>
                <a:cs typeface="Courier New"/>
              </a:rPr>
              <a:t>cutadapt</a:t>
            </a:r>
            <a:r>
              <a:rPr lang="en-US" sz="1600" dirty="0">
                <a:latin typeface="Courier New"/>
                <a:cs typeface="Courier New"/>
              </a:rPr>
              <a:t>/4.9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/>
                <a:cs typeface="Courier New"/>
              </a:rPr>
              <a:t>cd /project/</a:t>
            </a:r>
            <a:r>
              <a:rPr lang="en-US" sz="1600" dirty="0" err="1">
                <a:latin typeface="Courier New"/>
                <a:cs typeface="Courier New"/>
              </a:rPr>
              <a:t>rivanna</a:t>
            </a:r>
            <a:r>
              <a:rPr lang="en-US" sz="1600" dirty="0">
                <a:latin typeface="Courier New"/>
                <a:cs typeface="Courier New"/>
              </a:rPr>
              <a:t>-training/bioinformatics-</a:t>
            </a:r>
            <a:r>
              <a:rPr lang="en-US" sz="1600" dirty="0" err="1">
                <a:latin typeface="Courier New"/>
                <a:cs typeface="Courier New"/>
              </a:rPr>
              <a:t>hpc</a:t>
            </a:r>
            <a:endParaRPr lang="en-US" sz="1600" dirty="0">
              <a:latin typeface="Courier New"/>
              <a:cs typeface="Courier New"/>
            </a:endParaRPr>
          </a:p>
          <a:p>
            <a:r>
              <a:rPr lang="en-US" sz="1600" dirty="0" err="1">
                <a:latin typeface="Courier New"/>
                <a:cs typeface="Courier New"/>
              </a:rPr>
              <a:t>mkdir</a:t>
            </a:r>
            <a:r>
              <a:rPr lang="en-US" sz="1600" dirty="0">
                <a:latin typeface="Courier New"/>
                <a:cs typeface="Courier New"/>
              </a:rPr>
              <a:t> </a:t>
            </a:r>
            <a:r>
              <a:rPr lang="en-US" sz="1600" dirty="0" err="1">
                <a:latin typeface="Courier New"/>
                <a:cs typeface="Courier New"/>
              </a:rPr>
              <a:t>fastqc</a:t>
            </a:r>
            <a:r>
              <a:rPr lang="en-US" sz="1600" dirty="0">
                <a:latin typeface="Courier New"/>
                <a:cs typeface="Courier New"/>
              </a:rPr>
              <a:t>-out-trimmed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 err="1">
                <a:latin typeface="Courier New"/>
                <a:cs typeface="Courier New"/>
              </a:rPr>
              <a:t>cutadapt</a:t>
            </a:r>
            <a:r>
              <a:rPr lang="en-US" sz="1600" dirty="0">
                <a:latin typeface="Courier New"/>
                <a:cs typeface="Courier New"/>
              </a:rPr>
              <a:t> -a CTGTCTCTTATACACATCT -o SRR2584866-trimmed_1.fastq  SRR2584866_1.fastq</a:t>
            </a:r>
          </a:p>
          <a:p>
            <a:r>
              <a:rPr lang="en-US" sz="1600" dirty="0">
                <a:latin typeface="Courier New"/>
                <a:cs typeface="Courier New"/>
              </a:rPr>
              <a:t># enter all sequences, loop around large dataset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5745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8EA99-B362-E6CC-6EBF-8426E99E9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8CC4A80-0062-8D0B-D335-2DC5FA1248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1294" r="1176" b="19887"/>
          <a:stretch>
            <a:fillRect/>
          </a:stretch>
        </p:blipFill>
        <p:spPr>
          <a:xfrm>
            <a:off x="1571711" y="1253110"/>
            <a:ext cx="8434601" cy="433940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608609-1211-3A37-2FAE-05A472767AAA}"/>
              </a:ext>
            </a:extLst>
          </p:cNvPr>
          <p:cNvSpPr txBox="1"/>
          <p:nvPr/>
        </p:nvSpPr>
        <p:spPr>
          <a:xfrm>
            <a:off x="9379670" y="6253483"/>
            <a:ext cx="2428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www.pacb.com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D68561-95A0-80D6-D735-FEDE35B3696B}"/>
              </a:ext>
            </a:extLst>
          </p:cNvPr>
          <p:cNvSpPr txBox="1"/>
          <p:nvPr/>
        </p:nvSpPr>
        <p:spPr>
          <a:xfrm>
            <a:off x="306932" y="204621"/>
            <a:ext cx="725241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/>
              </a:rPr>
              <a:t>Bowtie2  - sequence alignment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CCD314F-C6D5-09A0-9A9C-22AE4722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5853" y="6438976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44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04CA4B-7C55-F781-B602-D9655A98A0E0}"/>
              </a:ext>
            </a:extLst>
          </p:cNvPr>
          <p:cNvSpPr txBox="1"/>
          <p:nvPr/>
        </p:nvSpPr>
        <p:spPr>
          <a:xfrm>
            <a:off x="2053453" y="5739362"/>
            <a:ext cx="3982116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Alignment - often the time-limiting step!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835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972335-51CF-12A2-C584-FCB3FE85E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DB7EC0-1877-7755-7849-7C87550ED78D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Sequence alignment with Bowtie2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9DF32E-AC15-31D2-1394-048E604124FD}"/>
              </a:ext>
            </a:extLst>
          </p:cNvPr>
          <p:cNvSpPr txBox="1"/>
          <p:nvPr/>
        </p:nvSpPr>
        <p:spPr>
          <a:xfrm>
            <a:off x="6573335" y="6284047"/>
            <a:ext cx="6119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https://bowtie-</a:t>
            </a:r>
            <a:r>
              <a:rPr lang="en-US" err="1"/>
              <a:t>bio.sourceforge.net</a:t>
            </a:r>
            <a:r>
              <a:rPr lang="en-US"/>
              <a:t>/bowtie2/</a:t>
            </a:r>
            <a:r>
              <a:rPr lang="en-US" err="1"/>
              <a:t>index.shtml</a:t>
            </a:r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9711879-83B9-500B-4525-134A180DD151}"/>
              </a:ext>
            </a:extLst>
          </p:cNvPr>
          <p:cNvSpPr txBox="1">
            <a:spLocks/>
          </p:cNvSpPr>
          <p:nvPr/>
        </p:nvSpPr>
        <p:spPr>
          <a:xfrm>
            <a:off x="449451" y="1097280"/>
            <a:ext cx="9455040" cy="507968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End-to-end alignment example</a:t>
            </a:r>
          </a:p>
          <a:p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The following is an "end-to-end" alignment because it involves all the characters in the read (default). </a:t>
            </a:r>
          </a:p>
          <a:p>
            <a:pPr marL="0" indent="0">
              <a:buNone/>
            </a:pP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Read:      GACTGGGCGATCTCGACTTCG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Reference: GACTGCGATCTCGACATCG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Alignment: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Read: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			GACTGGGCGATCTCGACTTCG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			|||||  |||||||||| |||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Reference:	      GACTG--CGATCTCGACATCG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749AC6-FAC4-96EC-59AF-7997F7A12AB4}"/>
              </a:ext>
            </a:extLst>
          </p:cNvPr>
          <p:cNvSpPr/>
          <p:nvPr/>
        </p:nvSpPr>
        <p:spPr>
          <a:xfrm>
            <a:off x="4040791" y="4603087"/>
            <a:ext cx="325925" cy="1140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65278E-37C6-CD23-505D-20E1E6BD1E40}"/>
              </a:ext>
            </a:extLst>
          </p:cNvPr>
          <p:cNvSpPr/>
          <p:nvPr/>
        </p:nvSpPr>
        <p:spPr>
          <a:xfrm>
            <a:off x="5860301" y="4603087"/>
            <a:ext cx="191631" cy="1140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258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83AE8-324A-9B0B-2FF2-CE932FF47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E7A75D-6070-8DD4-29CF-AA94D59954E0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Sequence alignment with Bowtie2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368D7D-E026-5E1F-DD33-0C1D0A37B0F5}"/>
              </a:ext>
            </a:extLst>
          </p:cNvPr>
          <p:cNvSpPr txBox="1"/>
          <p:nvPr/>
        </p:nvSpPr>
        <p:spPr>
          <a:xfrm>
            <a:off x="6639436" y="6284047"/>
            <a:ext cx="6119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https://bowtie-</a:t>
            </a:r>
            <a:r>
              <a:rPr lang="en-US" err="1"/>
              <a:t>bio.sourceforge.net</a:t>
            </a:r>
            <a:r>
              <a:rPr lang="en-US"/>
              <a:t>/bowtie2/</a:t>
            </a:r>
            <a:r>
              <a:rPr lang="en-US" err="1"/>
              <a:t>index.shtml</a:t>
            </a:r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C0C7100-9AD4-501C-B5A2-738EC2B846D9}"/>
              </a:ext>
            </a:extLst>
          </p:cNvPr>
          <p:cNvSpPr txBox="1">
            <a:spLocks/>
          </p:cNvSpPr>
          <p:nvPr/>
        </p:nvSpPr>
        <p:spPr>
          <a:xfrm>
            <a:off x="306932" y="1108297"/>
            <a:ext cx="9455040" cy="5079683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Local alignment example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following is a "local" alignment because some of the characters at the ends of the read do not participate. In this case, 4 characters are omitted (or "soft trimmed" or "soft clipped") from the beginning and 3 characters are omitted from the end. </a:t>
            </a:r>
          </a:p>
          <a:p>
            <a:endParaRPr 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Read:		ACGGTTGCGTTAATCCGCCACG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Reference:	TAACTTGCGTTAAATCCGCCTGG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Alignment: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Read:		ACGGTTGCGTTAA-TCCGCCACG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	           ||||||||| ||||||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Reference: 	TAACTTGCGTTAAATCCGCCTGG</a:t>
            </a:r>
            <a:b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692136-6F00-5433-8847-E9C85B9B31C3}"/>
              </a:ext>
            </a:extLst>
          </p:cNvPr>
          <p:cNvSpPr/>
          <p:nvPr/>
        </p:nvSpPr>
        <p:spPr>
          <a:xfrm>
            <a:off x="2173275" y="4834003"/>
            <a:ext cx="580942" cy="106002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13C83-9FC1-9EB0-3A16-DDDCAB9C1B40}"/>
              </a:ext>
            </a:extLst>
          </p:cNvPr>
          <p:cNvSpPr/>
          <p:nvPr/>
        </p:nvSpPr>
        <p:spPr>
          <a:xfrm>
            <a:off x="4817778" y="4834003"/>
            <a:ext cx="499449" cy="1140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17691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EFB1F-67B4-5FB8-A973-F2BF6DA79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954E15C-0308-83F1-1E21-1B9A5C871567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F71E50B-1FD2-9345-C14C-44A20461D790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F762791-3C3A-25DD-370B-725F87ED1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C25FAB-DF48-5DFC-6690-6FD9B480DEF3}"/>
              </a:ext>
            </a:extLst>
          </p:cNvPr>
          <p:cNvSpPr txBox="1"/>
          <p:nvPr/>
        </p:nvSpPr>
        <p:spPr>
          <a:xfrm>
            <a:off x="485975" y="1048863"/>
            <a:ext cx="9369092" cy="43942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module spider bowtie2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module load bowtie2   # which version loaded?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module list - did you purge?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module spider bowtie2/2.5.4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-sometimes more detail about specific version 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bowtie2 – to run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01E319-5F3D-AC9A-757B-1AF3F9CE5453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Bowtie2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2837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F773C-595B-FA51-DB73-734F8576B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671EE18-1474-C0AD-37C3-F9056754CBF6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968A95F-CAB4-5352-CD4C-AE3A539201AC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51F1B129-C96D-A7D2-7D5B-4430AE858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65DDB5-9D7F-9B4B-E049-3E7FA3B3623A}"/>
              </a:ext>
            </a:extLst>
          </p:cNvPr>
          <p:cNvSpPr txBox="1"/>
          <p:nvPr/>
        </p:nvSpPr>
        <p:spPr>
          <a:xfrm>
            <a:off x="364477" y="1078424"/>
            <a:ext cx="11706025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bowtie2 -help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b="1">
                <a:latin typeface="Courier New" panose="02070309020205020404" pitchFamily="49" charset="0"/>
                <a:cs typeface="Courier New" panose="02070309020205020404" pitchFamily="49" charset="0"/>
              </a:rPr>
              <a:t>bowtie2 [options]* -x &lt;bt2-idx&gt; {-1 &lt;m1&gt; -2 &lt;m2&gt; | -U &lt;r&gt;} [-S &lt;</a:t>
            </a:r>
            <a:r>
              <a:rPr lang="en-US" b="1" err="1">
                <a:latin typeface="Courier New" panose="02070309020205020404" pitchFamily="49" charset="0"/>
                <a:cs typeface="Courier New" panose="02070309020205020404" pitchFamily="49" charset="0"/>
              </a:rPr>
              <a:t>sam</a:t>
            </a:r>
            <a:r>
              <a:rPr lang="en-US" b="1">
                <a:latin typeface="Courier New" panose="02070309020205020404" pitchFamily="49" charset="0"/>
                <a:cs typeface="Courier New" panose="02070309020205020404" pitchFamily="49" charset="0"/>
              </a:rPr>
              <a:t>&gt;]</a:t>
            </a:r>
            <a:b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-x &lt;bt2-idx&gt;  Index filename prefix (minus trailing .X.bt2).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NOTE: Bowtie 1 and Bowtie 2 indexes are not compatible.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-1 &lt;m1&gt;       Files with #1 mates, paired with files in &lt;m2&gt;.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Could be 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gzip'ed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 (extension: .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gz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) or bzip2'ed (extension: .bz2).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-2 &lt;m2&gt;       Files with #2 mates, paired with files in &lt;m1&gt;.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Could be 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gzip'ed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 (extension: .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gz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) or bzip2'ed (extension: .bz2).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-U &lt;r&gt;        Files with unpaired reads.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Could be 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gzip'ed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 (extension: .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gz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) or bzip2'ed (extension: .bz2).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-S &lt;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sam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      File for SAM output (default: </a:t>
            </a:r>
            <a:r>
              <a:rPr lang="en-US" err="1">
                <a:latin typeface="Courier New" panose="02070309020205020404" pitchFamily="49" charset="0"/>
                <a:cs typeface="Courier New" panose="02070309020205020404" pitchFamily="49" charset="0"/>
              </a:rPr>
              <a:t>stdout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 &lt;m1&gt;, &lt;m2&gt;, &lt;r&gt; can be comma-separated lists (no whitespace) and can be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  specified many times.  E.g. '-U file1.fq,file2.fq -U file3.fq'.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Options (defaults in parentheses):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42B78E-30B8-3C0E-A04A-DECCA7088DDA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Bowtie2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3615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D9C721-068A-F849-10D7-FF9325369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AD1FF55-153E-215F-0CA4-F67477270AA6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4FFAFE6-8C3B-6729-7DE0-246CE8C54618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A42EAB2-9DC0-1428-DFAE-C3F89BD6D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4CAE69-AEFB-8E50-D368-82F2E3417700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Bowtie2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0DA370-5E31-1873-651F-1C39966D213D}"/>
              </a:ext>
            </a:extLst>
          </p:cNvPr>
          <p:cNvSpPr txBox="1"/>
          <p:nvPr/>
        </p:nvSpPr>
        <p:spPr>
          <a:xfrm>
            <a:off x="393853" y="893758"/>
            <a:ext cx="1079928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First need to build an index for your genome </a:t>
            </a:r>
          </a:p>
          <a:p>
            <a:r>
              <a:rPr lang="en-US" dirty="0">
                <a:solidFill>
                  <a:srgbClr val="002060"/>
                </a:solidFill>
              </a:rPr>
              <a:t>  - using sample data provided with bowtie2 download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ls example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index/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reads/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example/</a:t>
            </a:r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bowtie2-build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lambda_virus.fa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lambda_virus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*.bt2 index files</a:t>
            </a:r>
          </a:p>
          <a:p>
            <a:r>
              <a:rPr lang="en-US" dirty="0"/>
              <a:t>	lambda_virus.4.bt2</a:t>
            </a:r>
          </a:p>
          <a:p>
            <a:r>
              <a:rPr lang="en-US" dirty="0"/>
              <a:t>	lambda_virus.3.bt2</a:t>
            </a:r>
          </a:p>
          <a:p>
            <a:r>
              <a:rPr lang="en-US" dirty="0"/>
              <a:t>	lambda_virus.1.bt2</a:t>
            </a:r>
          </a:p>
          <a:p>
            <a:r>
              <a:rPr lang="en-US" dirty="0"/>
              <a:t>	lambda_virus.2.bt2</a:t>
            </a:r>
          </a:p>
          <a:p>
            <a:r>
              <a:rPr lang="en-US" dirty="0"/>
              <a:t>	lambda_virus.rev.1.bt2</a:t>
            </a:r>
          </a:p>
          <a:p>
            <a:r>
              <a:rPr lang="en-US" dirty="0"/>
              <a:t>	lambda_virus.rev.2.bt2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bowtie2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-x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lamda_virus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-1 lamda-reads_1.fastq -2 lamda-reads_2.fastq -S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lamda.sam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44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FF1B4-DE9B-BC55-8921-BECEEE061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264DF79-5F02-DA91-E17A-DC54F630961C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575D943-B5CE-6CD0-E09C-2E20B717545D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8A6C1B7-8DB3-F276-9260-B2913D861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B369C3-6910-998E-7D5B-23DDAF1751C6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Bioinformatics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F640CE0-9018-95CE-8B2A-4A545A0FBEDC}"/>
              </a:ext>
            </a:extLst>
          </p:cNvPr>
          <p:cNvSpPr/>
          <p:nvPr/>
        </p:nvSpPr>
        <p:spPr>
          <a:xfrm>
            <a:off x="4170782" y="1872207"/>
            <a:ext cx="3844214" cy="2799184"/>
          </a:xfrm>
          <a:prstGeom prst="ellipse">
            <a:avLst/>
          </a:prstGeom>
          <a:solidFill>
            <a:srgbClr val="CCD3E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400">
                <a:solidFill>
                  <a:schemeClr val="tx1"/>
                </a:solidFill>
              </a:rPr>
              <a:t>Bioinformatics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C026B85-8102-6F48-BC21-3E515EDE93B9}"/>
              </a:ext>
            </a:extLst>
          </p:cNvPr>
          <p:cNvSpPr/>
          <p:nvPr/>
        </p:nvSpPr>
        <p:spPr>
          <a:xfrm>
            <a:off x="7422687" y="3044327"/>
            <a:ext cx="2920284" cy="2519198"/>
          </a:xfrm>
          <a:prstGeom prst="ellipse">
            <a:avLst/>
          </a:prstGeom>
          <a:solidFill>
            <a:schemeClr val="bg2">
              <a:lumMod val="90000"/>
              <a:alpha val="34957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Computer</a:t>
            </a:r>
          </a:p>
          <a:p>
            <a:pPr algn="ctr"/>
            <a:r>
              <a:rPr lang="en-US" sz="2400">
                <a:solidFill>
                  <a:schemeClr val="tx1"/>
                </a:solidFill>
              </a:rPr>
              <a:t>Science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318E6B-5545-5C2A-C76C-A7F3B932EF1E}"/>
              </a:ext>
            </a:extLst>
          </p:cNvPr>
          <p:cNvSpPr/>
          <p:nvPr/>
        </p:nvSpPr>
        <p:spPr>
          <a:xfrm>
            <a:off x="7396788" y="888081"/>
            <a:ext cx="2920284" cy="2519198"/>
          </a:xfrm>
          <a:prstGeom prst="ellipse">
            <a:avLst/>
          </a:prstGeom>
          <a:solidFill>
            <a:srgbClr val="FFC000">
              <a:alpha val="34957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Engineering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10D851F-41E6-7D6F-500D-24B9CBAFA138}"/>
              </a:ext>
            </a:extLst>
          </p:cNvPr>
          <p:cNvSpPr/>
          <p:nvPr/>
        </p:nvSpPr>
        <p:spPr>
          <a:xfrm>
            <a:off x="4776333" y="74549"/>
            <a:ext cx="2920284" cy="2519198"/>
          </a:xfrm>
          <a:prstGeom prst="ellipse">
            <a:avLst/>
          </a:prstGeom>
          <a:solidFill>
            <a:srgbClr val="E285E9">
              <a:alpha val="3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Biology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5648F43-9B6F-6983-03F6-CA14EFC4BF47}"/>
              </a:ext>
            </a:extLst>
          </p:cNvPr>
          <p:cNvSpPr/>
          <p:nvPr/>
        </p:nvSpPr>
        <p:spPr>
          <a:xfrm>
            <a:off x="2131973" y="3017695"/>
            <a:ext cx="2920284" cy="2519198"/>
          </a:xfrm>
          <a:prstGeom prst="ellipse">
            <a:avLst/>
          </a:prstGeom>
          <a:solidFill>
            <a:srgbClr val="92D050">
              <a:alpha val="3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Biochemistry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AD70BE5-34CD-C4AB-A82F-4B4373A0F008}"/>
              </a:ext>
            </a:extLst>
          </p:cNvPr>
          <p:cNvSpPr/>
          <p:nvPr/>
        </p:nvSpPr>
        <p:spPr>
          <a:xfrm>
            <a:off x="4675415" y="3708956"/>
            <a:ext cx="2920284" cy="2519198"/>
          </a:xfrm>
          <a:prstGeom prst="ellipse">
            <a:avLst/>
          </a:prstGeom>
          <a:solidFill>
            <a:srgbClr val="FF0000">
              <a:alpha val="3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Math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B4F449A-814B-053A-0839-F9E04BFC3361}"/>
              </a:ext>
            </a:extLst>
          </p:cNvPr>
          <p:cNvSpPr/>
          <p:nvPr/>
        </p:nvSpPr>
        <p:spPr>
          <a:xfrm>
            <a:off x="2065154" y="877209"/>
            <a:ext cx="2920284" cy="2519198"/>
          </a:xfrm>
          <a:prstGeom prst="ellipse">
            <a:avLst/>
          </a:prstGeom>
          <a:solidFill>
            <a:srgbClr val="E57200">
              <a:alpha val="3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Statistics</a:t>
            </a:r>
          </a:p>
        </p:txBody>
      </p:sp>
    </p:spTree>
    <p:extLst>
      <p:ext uri="{BB962C8B-B14F-4D97-AF65-F5344CB8AC3E}">
        <p14:creationId xmlns:p14="http://schemas.microsoft.com/office/powerpoint/2010/main" val="12950298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82D1F7A-4B15-9241-B2CA-C6BEC23D428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74795" y="1204103"/>
            <a:ext cx="8764501" cy="493981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Building a SMALL index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10000 reads; of these: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Concordant alignment</a:t>
            </a:r>
            <a:endParaRPr lang="en-US" sz="15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10000 (100.00%) were paired; of these: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834 (8.34%) aligned concordantly 0 times</a:t>
            </a:r>
            <a:endParaRPr lang="en-US" sz="150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US" sz="1500" b="1">
                <a:latin typeface="Courier New" panose="02070309020205020404" pitchFamily="49" charset="0"/>
                <a:cs typeface="Courier New" panose="02070309020205020404" pitchFamily="49" charset="0"/>
              </a:rPr>
              <a:t>9166 (91.66%) aligned concordantly exactly 1 time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0 (0.00%) aligned concordantly &gt;1 times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----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Discordant alignment</a:t>
            </a:r>
            <a:endParaRPr lang="en-US" sz="15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US" sz="1500" b="1">
                <a:latin typeface="Courier New" panose="02070309020205020404" pitchFamily="49" charset="0"/>
                <a:cs typeface="Courier New" panose="02070309020205020404" pitchFamily="49" charset="0"/>
              </a:rPr>
              <a:t>834 pairs aligned concordantly 0 times; of these:</a:t>
            </a:r>
            <a:endParaRPr lang="en-US" sz="1500" b="1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  42 (5.04%) aligned discordantly 1 time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----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rest of the reads either align as singles 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US" sz="1500" b="1">
                <a:latin typeface="Courier New" panose="02070309020205020404" pitchFamily="49" charset="0"/>
                <a:cs typeface="Courier New" panose="02070309020205020404" pitchFamily="49" charset="0"/>
              </a:rPr>
              <a:t>792 pairs aligned 0 times concordantly or discordantly</a:t>
            </a: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; of these: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  1584 mates make up the pairs; of these: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    1005 (63.45%) aligned 0 times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    579 (36.55%) aligned exactly 1 time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>
                <a:latin typeface="Courier New" panose="02070309020205020404" pitchFamily="49" charset="0"/>
                <a:cs typeface="Courier New" panose="02070309020205020404" pitchFamily="49" charset="0"/>
              </a:rPr>
              <a:t>        0 (0.00%) aligned &gt;1 times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 b="1">
                <a:latin typeface="Courier New" panose="02070309020205020404" pitchFamily="49" charset="0"/>
                <a:cs typeface="Courier New" panose="02070309020205020404" pitchFamily="49" charset="0"/>
              </a:rPr>
              <a:t>94.97% overall alignment rate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5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5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85807F-A371-60AF-805F-D4066302DFE0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Bowtie2 alignment results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Freeform: Shape 22">
            <a:extLst>
              <a:ext uri="{FF2B5EF4-FFF2-40B4-BE49-F238E27FC236}">
                <a16:creationId xmlns:a16="http://schemas.microsoft.com/office/drawing/2014/main" id="{BB5B15D2-2160-3835-0832-B411692ECB40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18">
            <a:extLst>
              <a:ext uri="{FF2B5EF4-FFF2-40B4-BE49-F238E27FC236}">
                <a16:creationId xmlns:a16="http://schemas.microsoft.com/office/drawing/2014/main" id="{08B4F793-06FA-6D58-B53B-32D8F90801C1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623A9E3-D9C3-44DF-F545-A837244B5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171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D895CD-7FC1-7995-5E55-427FBAF1F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16BEE16-179F-8348-EFE3-8FDF11A24D64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82884F3-8FAE-2BA8-F725-7AF6222FA399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FC653F8-6383-0893-4417-EAA1829D6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E7C99D-8A52-2B79-FB87-E8BCBA9BC7AB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Bowtie2 – </a:t>
            </a:r>
            <a:r>
              <a:rPr lang="en-US" sz="3600" err="1">
                <a:solidFill>
                  <a:srgbClr val="C00000"/>
                </a:solidFill>
                <a:latin typeface="Franklin Gothic Medium" panose="020B0603020102020204" pitchFamily="34" charset="0"/>
              </a:rPr>
              <a:t>slurm</a:t>
            </a:r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 script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42F99-4B99-A655-C126-062352AC90C9}"/>
              </a:ext>
            </a:extLst>
          </p:cNvPr>
          <p:cNvSpPr txBox="1"/>
          <p:nvPr/>
        </p:nvSpPr>
        <p:spPr>
          <a:xfrm>
            <a:off x="470971" y="1078424"/>
            <a:ext cx="31976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err="1">
                <a:solidFill>
                  <a:srgbClr val="002060"/>
                </a:solidFill>
                <a:effectLst/>
                <a:latin typeface="Courier" panose="02070309020205020404" pitchFamily="49" charset="0"/>
              </a:rPr>
              <a:t>fastqc_slurm_submit.sh</a:t>
            </a:r>
            <a:r>
              <a:rPr lang="en-US" b="1">
                <a:solidFill>
                  <a:srgbClr val="002060"/>
                </a:solidFill>
                <a:effectLst/>
                <a:latin typeface="Courier" panose="02070309020205020404" pitchFamily="49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DAFDAB-CAB8-EDFE-9EA9-E4DBAC729D9B}"/>
              </a:ext>
            </a:extLst>
          </p:cNvPr>
          <p:cNvSpPr txBox="1"/>
          <p:nvPr/>
        </p:nvSpPr>
        <p:spPr>
          <a:xfrm>
            <a:off x="489480" y="1447756"/>
            <a:ext cx="10086713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#!/bin/bash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#SBATCH -A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hpc_training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             # account name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#SBATCH -p standard                  # partition/queue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#SBATCH --nodes=1                    # number of nodes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#SBATCH --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ntasks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=1                   # 1 task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#SBATCH --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cpus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-per-task=1            # total cores per task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#SBATCH -t 00:20:00                  # time limit: 20 min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#SBATCH -J bowtie2-test             # job name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#SBATCH -o bowtie2-test-%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      # output file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#SBATCH -e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cutadap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-test-%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A.err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      # error file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module purge  # good practice to purge all modules 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module load bowtie2/2.5.4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cd /project/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rivanna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-training/bioinformatics-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bowtie2-build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lambda_virus.fa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lambda_virus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bowtie2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-x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lamda_virus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-1 lamda-reads_1.fastq -2 lamda-reads_2.fastq -S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lamda.sam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4728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29E53A-43FC-F5D9-2FB4-B5BEA1237A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33E7D5D-3862-2762-0683-3BE4930C7A91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23A018F-0722-B9F8-42AB-6F6B0B64B3CF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509F9F8-505B-7D3D-FCFA-6C09579DE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B6B4F1-E78D-9368-2DDC-4AF0B3384AC2}"/>
              </a:ext>
            </a:extLst>
          </p:cNvPr>
          <p:cNvSpPr txBox="1"/>
          <p:nvPr/>
        </p:nvSpPr>
        <p:spPr>
          <a:xfrm>
            <a:off x="446220" y="1378634"/>
            <a:ext cx="7699558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002060"/>
                </a:solidFill>
              </a:rPr>
              <a:t>Interactively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2060"/>
                </a:solidFill>
              </a:rPr>
              <a:t>Loading modules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FF0000"/>
                </a:solidFill>
              </a:rPr>
              <a:t>Downloading software locally</a:t>
            </a:r>
            <a:endParaRPr lang="en-US" sz="2800" dirty="0">
              <a:solidFill>
                <a:srgbClr val="FF0000"/>
              </a:solidFill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D9C831-B1AC-FE72-2CC0-A2A2E8D03A0C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jobs 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5075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CBE87-ABFE-D979-D53A-7CF115526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1151406-F5CB-417B-F6B7-0ABFDADC5709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85BFCA6-B616-5864-5FB0-1414BBC17785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A064D158-460C-31B2-70D7-62FA1244F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AC79F4-9D68-3863-C1C4-A2AA80F18546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Bowtie2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74D8B3-F2B1-78AF-E29E-882D9BF8D551}"/>
              </a:ext>
            </a:extLst>
          </p:cNvPr>
          <p:cNvSpPr txBox="1"/>
          <p:nvPr/>
        </p:nvSpPr>
        <p:spPr>
          <a:xfrm>
            <a:off x="306932" y="1266446"/>
            <a:ext cx="1083284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What if the module is not installed?</a:t>
            </a:r>
          </a:p>
          <a:p>
            <a:r>
              <a:rPr lang="en-US" sz="2800" dirty="0">
                <a:solidFill>
                  <a:srgbClr val="002060"/>
                </a:solidFill>
              </a:rPr>
              <a:t>	- Submit a request via ticket system - waiting time, popular request</a:t>
            </a:r>
          </a:p>
          <a:p>
            <a:r>
              <a:rPr lang="en-US" sz="2800" dirty="0">
                <a:solidFill>
                  <a:srgbClr val="002060"/>
                </a:solidFill>
              </a:rPr>
              <a:t>	- Install it yourself and run locally</a:t>
            </a:r>
          </a:p>
          <a:p>
            <a:r>
              <a:rPr lang="en-US" sz="2800" dirty="0">
                <a:solidFill>
                  <a:srgbClr val="002060"/>
                </a:solidFill>
              </a:rPr>
              <a:t>	- Run from your directory but submitted to computing nodes via  </a:t>
            </a:r>
          </a:p>
          <a:p>
            <a:r>
              <a:rPr lang="en-US" sz="2800" dirty="0">
                <a:solidFill>
                  <a:srgbClr val="002060"/>
                </a:solidFill>
              </a:rPr>
              <a:t>              </a:t>
            </a:r>
            <a:r>
              <a:rPr lang="en-US" sz="2800" dirty="0" err="1">
                <a:solidFill>
                  <a:srgbClr val="002060"/>
                </a:solidFill>
              </a:rPr>
              <a:t>slurm</a:t>
            </a:r>
            <a:r>
              <a:rPr lang="en-US" sz="2800" dirty="0">
                <a:solidFill>
                  <a:srgbClr val="002060"/>
                </a:solidFill>
              </a:rPr>
              <a:t> script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930D79-8266-9BAF-CB6E-E6B734D51F11}"/>
              </a:ext>
            </a:extLst>
          </p:cNvPr>
          <p:cNvSpPr txBox="1"/>
          <p:nvPr/>
        </p:nvSpPr>
        <p:spPr>
          <a:xfrm>
            <a:off x="499089" y="3596742"/>
            <a:ext cx="1083284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Installing software “locally”</a:t>
            </a:r>
          </a:p>
          <a:p>
            <a:r>
              <a:rPr lang="en-US" dirty="0"/>
              <a:t>https://bowtie-</a:t>
            </a:r>
            <a:r>
              <a:rPr lang="en-US" dirty="0" err="1"/>
              <a:t>bio.sourceforge.net</a:t>
            </a:r>
            <a:r>
              <a:rPr lang="en-US" dirty="0"/>
              <a:t>/bowtie2/</a:t>
            </a:r>
            <a:r>
              <a:rPr lang="en-US" dirty="0" err="1"/>
              <a:t>index.shtml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sz="2400" dirty="0"/>
              <a:t>click on ‘Latest Release’ link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Look for </a:t>
            </a:r>
            <a:r>
              <a:rPr lang="en-US" sz="2400" dirty="0" err="1"/>
              <a:t>linux</a:t>
            </a:r>
            <a:r>
              <a:rPr lang="en-US" sz="2400" dirty="0"/>
              <a:t> version, just file, not download text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6377353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BDC218-8967-E92B-B570-B079BEECD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702B1ED-56FE-5D23-F020-FF2D930F4788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FF28ED6-B9D3-E491-8926-7596FBD428A8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18E87938-C229-24BF-8995-E11D93214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D3E113-A6B5-301C-4259-770239C63A5C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/>
              </a:rPr>
              <a:t>Running Bowtie 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64580-665D-CE4E-6708-62E8109AC163}"/>
              </a:ext>
            </a:extLst>
          </p:cNvPr>
          <p:cNvSpPr txBox="1"/>
          <p:nvPr/>
        </p:nvSpPr>
        <p:spPr>
          <a:xfrm>
            <a:off x="395723" y="1078424"/>
            <a:ext cx="10832846" cy="467820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Installing software “locally”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Bowtie 2 site: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https://bowtie-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bio.sourceforge.net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/bowtie2/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index.shtml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sourceforge.net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/projects/bowtie-bio/files/bowtie2/2.5.4/bowtie2-2.5.4-sra-linux-x86_64.zip/download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wget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https://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sourceforge.net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/projects/bowtie-bio/files/bowtie2/2.5.4/bowtie2-2.5.4-sra-linux-x86_64.zip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unzip bowtie2-2.5.4-sra-linux-x86_64.zip - directory and original zip file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rgbClr val="002060"/>
                </a:solidFill>
              </a:rPr>
              <a:t>Look for a README file - often has download/installation instructions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ls -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</a:t>
            </a:r>
            <a:r>
              <a:rPr lang="en-US" dirty="0" err="1">
                <a:solidFill>
                  <a:srgbClr val="FF0000"/>
                </a:solidFill>
              </a:rPr>
              <a:t>rwxr</a:t>
            </a:r>
            <a:r>
              <a:rPr lang="en-US" dirty="0">
                <a:solidFill>
                  <a:srgbClr val="FF0000"/>
                </a:solidFill>
              </a:rPr>
              <a:t>-</a:t>
            </a:r>
            <a:r>
              <a:rPr lang="en-US" dirty="0" err="1">
                <a:solidFill>
                  <a:srgbClr val="FF0000"/>
                </a:solidFill>
              </a:rPr>
              <a:t>xr</a:t>
            </a:r>
            <a:r>
              <a:rPr lang="en-US" dirty="0">
                <a:solidFill>
                  <a:srgbClr val="FF0000"/>
                </a:solidFill>
              </a:rPr>
              <a:t>-x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+ 1 dat2g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rc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-staff  27K May 16  2024 bowtie2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- file permissions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64227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F5273-212E-9A21-F8D5-F619BCC76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C1973A0-D7E9-66DE-9688-D8EC42354783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5BBC900-E8B4-F1D5-0089-E9779586B150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7AFA742-0F45-024E-3FC0-9BE256086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E77688-0880-15E6-3A4C-8165ADC35715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Bowtie2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42EA5A-C8DF-8E32-9052-DA389C52170B}"/>
              </a:ext>
            </a:extLst>
          </p:cNvPr>
          <p:cNvSpPr txBox="1"/>
          <p:nvPr/>
        </p:nvSpPr>
        <p:spPr>
          <a:xfrm>
            <a:off x="387771" y="850953"/>
            <a:ext cx="10656591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File permissions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$ ls -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lh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-</a:t>
            </a:r>
            <a:r>
              <a:rPr lang="en-US" err="1">
                <a:solidFill>
                  <a:srgbClr val="FF0000"/>
                </a:solidFill>
              </a:rPr>
              <a:t>rwxr</a:t>
            </a:r>
            <a:r>
              <a:rPr lang="en-US">
                <a:solidFill>
                  <a:srgbClr val="FF0000"/>
                </a:solidFill>
              </a:rPr>
              <a:t>-</a:t>
            </a:r>
            <a:r>
              <a:rPr lang="en-US" err="1">
                <a:solidFill>
                  <a:srgbClr val="FF0000"/>
                </a:solidFill>
              </a:rPr>
              <a:t>xr</a:t>
            </a:r>
            <a:r>
              <a:rPr lang="en-US">
                <a:solidFill>
                  <a:srgbClr val="FF0000"/>
                </a:solidFill>
              </a:rPr>
              <a:t>-x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+ 1 dat2g 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rc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-staff  27K May 16  2024 bowtie2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      - file permissions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rw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-r--r-- 12 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linuxize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users 12.0K Apr  8 20:51 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filename.txt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|[-][-][-]-   [------] [---]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| |  |  | |      |       |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| |  |  | |      |       +-----------&gt; 7. Group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| |  |  | |      +-------------------&gt; 6. Owner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| |  |  | +--------------------------&gt; 5. Alternate Access Method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| |  |  +----------------------------&gt; 4. Others Permissions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| |  +-------------------------------&gt; 3. Group Permissions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| +----------------------------------&gt; 2. Owner Permissions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+------------------------------------&gt; 1. File Type. - regular file, d directory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File not readable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r    File is readable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w   File is  writeable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x   File is  executable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5081560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CF425E-8794-D23F-561C-D2135D42A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0D00255-4453-7CC3-33CA-343FA29A6C35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20FBB89-982C-A803-4031-059F3412F049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E11103E-6FA9-A49C-54BA-80F1254EE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D773EE-B797-9CDA-3808-BB4C3349A51A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Bowtie2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D5744B-9272-829B-B07A-5A7878645966}"/>
              </a:ext>
            </a:extLst>
          </p:cNvPr>
          <p:cNvSpPr txBox="1"/>
          <p:nvPr/>
        </p:nvSpPr>
        <p:spPr>
          <a:xfrm>
            <a:off x="395723" y="1078424"/>
            <a:ext cx="10832846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rgbClr val="002060"/>
                </a:solidFill>
              </a:rPr>
              <a:t>Installing software “locally”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https://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sourceforge.net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/projects/bowtie-bio/files/bowtie2/2.5.4/bowtie2-2.5.4-sra-linux-x86_64.zip/download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wget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https://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sourceforge.net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/projects/bowtie-bio/files/bowtie2/2.5.4/bowtie2-2.5.4-sra-linux-x86_64.zip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$ unzip bowtie2-2.5.4-sra-linux-x86_64.zip – directory and original zip file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rgbClr val="002060"/>
                </a:solidFill>
              </a:rPr>
              <a:t>Look for a README file - often has download/installation instructions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$ ls -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lh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-</a:t>
            </a:r>
            <a:r>
              <a:rPr lang="en-US" err="1">
                <a:solidFill>
                  <a:srgbClr val="FF0000"/>
                </a:solidFill>
              </a:rPr>
              <a:t>rwxr</a:t>
            </a:r>
            <a:r>
              <a:rPr lang="en-US">
                <a:solidFill>
                  <a:srgbClr val="FF0000"/>
                </a:solidFill>
              </a:rPr>
              <a:t>-</a:t>
            </a:r>
            <a:r>
              <a:rPr lang="en-US" err="1">
                <a:solidFill>
                  <a:srgbClr val="FF0000"/>
                </a:solidFill>
              </a:rPr>
              <a:t>xr</a:t>
            </a:r>
            <a:r>
              <a:rPr lang="en-US">
                <a:solidFill>
                  <a:srgbClr val="FF0000"/>
                </a:solidFill>
              </a:rPr>
              <a:t>-x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+ 1 dat2g 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rc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-staff  27K May 16  2024 bowtie2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      - file permissions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$ ./bowtie - ./ run the executable here</a:t>
            </a: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$ ./bowtie-build</a:t>
            </a: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525733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3FB1D-03CF-813E-96A6-0A3A80209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9DA2953-EE6A-C841-E6FA-0F6ADDC056AD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FAC2F3-C0A5-E598-6B4B-CD9FD0929723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FBEB409-7A08-7504-14BF-C6097DE1A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21A662-426F-030C-65CA-5F7102FA6B66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Bowtie2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C83FEA-3048-031D-BB55-0B2F70B39DC4}"/>
              </a:ext>
            </a:extLst>
          </p:cNvPr>
          <p:cNvSpPr txBox="1"/>
          <p:nvPr/>
        </p:nvSpPr>
        <p:spPr>
          <a:xfrm>
            <a:off x="393853" y="893758"/>
            <a:ext cx="10799284" cy="646330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solidFill>
                  <a:srgbClr val="002060"/>
                </a:solidFill>
              </a:rPr>
              <a:t>First need to build an index for your genome </a:t>
            </a:r>
          </a:p>
          <a:p>
            <a:r>
              <a:rPr lang="en-US">
                <a:solidFill>
                  <a:srgbClr val="002060"/>
                </a:solidFill>
              </a:rPr>
              <a:t>  - using sample data provided with bowtie2 download</a:t>
            </a:r>
            <a:endParaRPr lang="en-US">
              <a:solidFill>
                <a:srgbClr val="002060"/>
              </a:solidFill>
              <a:ea typeface="Calibri"/>
              <a:cs typeface="Calibri"/>
            </a:endParaRPr>
          </a:p>
          <a:p>
            <a:endParaRPr lang="en-US">
              <a:solidFill>
                <a:srgbClr val="002060"/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$ ls example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	index/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	reads/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	example/</a:t>
            </a:r>
          </a:p>
          <a:p>
            <a:endParaRPr lang="en-US">
              <a:solidFill>
                <a:srgbClr val="002060"/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$</a:t>
            </a:r>
            <a:r>
              <a:rPr lang="en-US" b="1">
                <a:solidFill>
                  <a:schemeClr val="tx1">
                    <a:lumMod val="65000"/>
                    <a:lumOff val="35000"/>
                  </a:schemeClr>
                </a:solidFill>
              </a:rPr>
              <a:t> bowtie2-build 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lambda_virus.fa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lambda_virus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	*.bt2 index files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/>
              <a:t>	lambda_virus.4.bt2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	lambda_virus.3.bt2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	lambda_virus.1.bt2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	lambda_virus.2.bt2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	lambda_virus.rev.1.bt2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	lambda_virus.rev.2.bt2</a:t>
            </a:r>
            <a:endParaRPr lang="en-US">
              <a:ea typeface="Calibri"/>
              <a:cs typeface="Calibri"/>
            </a:endParaRP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b="1">
                <a:solidFill>
                  <a:schemeClr val="tx1">
                    <a:lumMod val="65000"/>
                    <a:lumOff val="35000"/>
                  </a:schemeClr>
                </a:solidFill>
              </a:rPr>
              <a:t>bowtie2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-x ./index/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lamda_virus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 -1 lamda-reads_1.fastq -2 lamda-reads_2.fastq -S </a:t>
            </a:r>
            <a:r>
              <a:rPr lang="en-US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lamda.sam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1076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697A6E-4854-09B6-25F4-9797571C4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ED716C-CD52-A354-01FD-661E1CEF1469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Running Bowtie2 – </a:t>
            </a:r>
            <a:r>
              <a:rPr lang="en-US" sz="3600" err="1">
                <a:solidFill>
                  <a:srgbClr val="C00000"/>
                </a:solidFill>
                <a:latin typeface="Franklin Gothic Medium" panose="020B0603020102020204" pitchFamily="34" charset="0"/>
              </a:rPr>
              <a:t>slurm</a:t>
            </a:r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 script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4DF032-4A1A-084A-5DF7-BE0D6DD27996}"/>
              </a:ext>
            </a:extLst>
          </p:cNvPr>
          <p:cNvSpPr txBox="1"/>
          <p:nvPr/>
        </p:nvSpPr>
        <p:spPr>
          <a:xfrm>
            <a:off x="470971" y="1078424"/>
            <a:ext cx="3197646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>
                <a:solidFill>
                  <a:srgbClr val="002060"/>
                </a:solidFill>
                <a:latin typeface="Courier"/>
              </a:rPr>
              <a:t>bowtie</a:t>
            </a:r>
            <a:r>
              <a:rPr lang="en-US" b="1">
                <a:solidFill>
                  <a:srgbClr val="002060"/>
                </a:solidFill>
                <a:effectLst/>
                <a:latin typeface="Courier"/>
              </a:rPr>
              <a:t>_slurm_submit.sh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71AB0E-1F33-355B-77BB-B2AB96D899B4}"/>
              </a:ext>
            </a:extLst>
          </p:cNvPr>
          <p:cNvSpPr txBox="1"/>
          <p:nvPr/>
        </p:nvSpPr>
        <p:spPr>
          <a:xfrm>
            <a:off x="471119" y="1456936"/>
            <a:ext cx="11142495" cy="55707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>
                <a:latin typeface="Courier New"/>
                <a:cs typeface="Courier New"/>
              </a:rPr>
              <a:t>#!/bin/bash</a:t>
            </a:r>
          </a:p>
          <a:p>
            <a:r>
              <a:rPr lang="en-US" sz="1600">
                <a:latin typeface="Courier New"/>
                <a:cs typeface="Courier New"/>
              </a:rPr>
              <a:t>#SBATCH -A </a:t>
            </a:r>
            <a:r>
              <a:rPr lang="en-US" sz="1600" err="1">
                <a:latin typeface="Courier New"/>
                <a:cs typeface="Courier New"/>
              </a:rPr>
              <a:t>hpc_training</a:t>
            </a:r>
            <a:r>
              <a:rPr lang="en-US" sz="1600">
                <a:latin typeface="Courier New"/>
                <a:cs typeface="Courier New"/>
              </a:rPr>
              <a:t>              # account name</a:t>
            </a:r>
          </a:p>
          <a:p>
            <a:r>
              <a:rPr lang="en-US" sz="1600">
                <a:latin typeface="Courier New"/>
                <a:cs typeface="Courier New"/>
              </a:rPr>
              <a:t>#SBATCH -p standard                  # partition/queue</a:t>
            </a:r>
          </a:p>
          <a:p>
            <a:r>
              <a:rPr lang="en-US" sz="1600">
                <a:latin typeface="Courier New"/>
                <a:cs typeface="Courier New"/>
              </a:rPr>
              <a:t>#SBATCH --nodes=1                    # number of nodes</a:t>
            </a:r>
          </a:p>
          <a:p>
            <a:r>
              <a:rPr lang="en-US" sz="1600">
                <a:latin typeface="Courier New"/>
                <a:cs typeface="Courier New"/>
              </a:rPr>
              <a:t>#SBATCH --</a:t>
            </a:r>
            <a:r>
              <a:rPr lang="en-US" sz="1600" err="1">
                <a:latin typeface="Courier New"/>
                <a:cs typeface="Courier New"/>
              </a:rPr>
              <a:t>ntasks</a:t>
            </a:r>
            <a:r>
              <a:rPr lang="en-US" sz="1600">
                <a:latin typeface="Courier New"/>
                <a:cs typeface="Courier New"/>
              </a:rPr>
              <a:t>=1                   # 1 task</a:t>
            </a:r>
          </a:p>
          <a:p>
            <a:r>
              <a:rPr lang="en-US" sz="1600">
                <a:latin typeface="Courier New"/>
                <a:cs typeface="Courier New"/>
              </a:rPr>
              <a:t>#SBATCH --</a:t>
            </a:r>
            <a:r>
              <a:rPr lang="en-US" sz="1600" err="1">
                <a:latin typeface="Courier New"/>
                <a:cs typeface="Courier New"/>
              </a:rPr>
              <a:t>cpus</a:t>
            </a:r>
            <a:r>
              <a:rPr lang="en-US" sz="1600">
                <a:latin typeface="Courier New"/>
                <a:cs typeface="Courier New"/>
              </a:rPr>
              <a:t>-per-task=1            # total cores per task</a:t>
            </a:r>
          </a:p>
          <a:p>
            <a:r>
              <a:rPr lang="en-US" sz="1600">
                <a:latin typeface="Courier New"/>
                <a:cs typeface="Courier New"/>
              </a:rPr>
              <a:t>#SBATCH -t 00:20:00                  # time limit: 20 min</a:t>
            </a:r>
          </a:p>
          <a:p>
            <a:r>
              <a:rPr lang="en-US" sz="1600">
                <a:latin typeface="Courier New"/>
                <a:cs typeface="Courier New"/>
              </a:rPr>
              <a:t>#SBATCH -J bowtie2-test             # job name</a:t>
            </a:r>
          </a:p>
          <a:p>
            <a:r>
              <a:rPr lang="en-US" sz="1600">
                <a:latin typeface="Courier New"/>
                <a:cs typeface="Courier New"/>
              </a:rPr>
              <a:t>#SBATCH -o bowtie2-test-%</a:t>
            </a:r>
            <a:r>
              <a:rPr lang="en-US" sz="1600" err="1">
                <a:latin typeface="Courier New"/>
                <a:cs typeface="Courier New"/>
              </a:rPr>
              <a:t>A.out</a:t>
            </a:r>
            <a:r>
              <a:rPr lang="en-US" sz="1600">
                <a:latin typeface="Courier New"/>
                <a:cs typeface="Courier New"/>
              </a:rPr>
              <a:t>       # output file</a:t>
            </a:r>
          </a:p>
          <a:p>
            <a:r>
              <a:rPr lang="en-US" sz="1600">
                <a:latin typeface="Courier New"/>
                <a:cs typeface="Courier New"/>
              </a:rPr>
              <a:t>#SBATCH -e bowtie2-test-%</a:t>
            </a:r>
            <a:r>
              <a:rPr lang="en-US" sz="1600" err="1">
                <a:latin typeface="Courier New"/>
                <a:cs typeface="Courier New"/>
              </a:rPr>
              <a:t>A.err</a:t>
            </a:r>
            <a:r>
              <a:rPr lang="en-US" sz="1600">
                <a:latin typeface="Courier New"/>
                <a:cs typeface="Courier New"/>
              </a:rPr>
              <a:t>       # error file</a:t>
            </a:r>
          </a:p>
          <a:p>
            <a:endParaRPr lang="en-US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>
                <a:latin typeface="Courier New"/>
                <a:cs typeface="Courier New"/>
              </a:rPr>
              <a:t>module purge</a:t>
            </a:r>
          </a:p>
          <a:p>
            <a:r>
              <a:rPr lang="en-US" sz="1600">
                <a:latin typeface="Courier New"/>
                <a:cs typeface="Courier New"/>
              </a:rPr>
              <a:t># make sure to cd into directory where executable is or type out full pathway</a:t>
            </a:r>
          </a:p>
          <a:p>
            <a:r>
              <a:rPr lang="en-US" sz="1600">
                <a:latin typeface="Courier New"/>
                <a:cs typeface="Courier New"/>
              </a:rPr>
              <a:t>cd /project/</a:t>
            </a:r>
            <a:r>
              <a:rPr lang="en-US" sz="1600" err="1">
                <a:latin typeface="Courier New"/>
                <a:cs typeface="Courier New"/>
              </a:rPr>
              <a:t>rivanna</a:t>
            </a:r>
            <a:r>
              <a:rPr lang="en-US" sz="1600">
                <a:latin typeface="Courier New"/>
                <a:cs typeface="Courier New"/>
              </a:rPr>
              <a:t>-training/bioinformatics-</a:t>
            </a:r>
            <a:r>
              <a:rPr lang="en-US" sz="1600" err="1">
                <a:latin typeface="Courier New"/>
                <a:cs typeface="Courier New"/>
              </a:rPr>
              <a:t>hpc</a:t>
            </a:r>
            <a:r>
              <a:rPr lang="en-US" sz="1600">
                <a:latin typeface="Courier New"/>
                <a:cs typeface="Courier New"/>
              </a:rPr>
              <a:t>/</a:t>
            </a:r>
            <a:r>
              <a:rPr lang="en-US">
                <a:latin typeface="Courier New"/>
                <a:cs typeface="Courier New"/>
              </a:rPr>
              <a:t>bowtie2/bowtie2-2.5.4-sra-linux-x86_64</a:t>
            </a:r>
          </a:p>
          <a:p>
            <a:endParaRPr lang="en-US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./bowtie2-build </a:t>
            </a:r>
            <a:r>
              <a:rPr lang="en-US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lambda_virus.fa</a:t>
            </a: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 </a:t>
            </a:r>
            <a:r>
              <a:rPr lang="en-US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lambda_virus</a:t>
            </a: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 # running downloaded software</a:t>
            </a:r>
          </a:p>
          <a:p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./bowtie2</a:t>
            </a: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 -x </a:t>
            </a:r>
            <a:r>
              <a:rPr lang="en-US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lamda_virus</a:t>
            </a: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 -1 lamda-reads_1.fastq -2 lamda-reads_2.fastq -S </a:t>
            </a:r>
            <a:r>
              <a:rPr lang="en-US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Courier New"/>
                <a:cs typeface="Courier New"/>
              </a:rPr>
              <a:t>lamda.sam</a:t>
            </a:r>
            <a:endParaRPr lang="en-US" sz="1600">
              <a:solidFill>
                <a:schemeClr val="tx1">
                  <a:lumMod val="65000"/>
                  <a:lumOff val="35000"/>
                </a:schemeClr>
              </a:solidFill>
              <a:latin typeface="Courier New"/>
              <a:cs typeface="Courier New"/>
            </a:endParaRPr>
          </a:p>
          <a:p>
            <a:endParaRPr lang="en-US" sz="1600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0695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59F90-367B-C423-1919-5B4C1082B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21C9498-8889-EA62-39E9-73E4046FB6C4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F428551-FECC-10EF-25FB-FBBD28FD3B9E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2491910-19E1-C2E9-1054-277ABA5E5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791783-BC65-F905-0F48-91F49EEF929D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err="1">
                <a:solidFill>
                  <a:srgbClr val="C00000"/>
                </a:solidFill>
                <a:latin typeface="Franklin Gothic Medium" panose="020B0603020102020204" pitchFamily="34" charset="0"/>
              </a:rPr>
              <a:t>Samtools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D3A29-36EB-4EE8-0919-22F01A68CA42}"/>
              </a:ext>
            </a:extLst>
          </p:cNvPr>
          <p:cNvSpPr txBox="1"/>
          <p:nvPr/>
        </p:nvSpPr>
        <p:spPr>
          <a:xfrm>
            <a:off x="393853" y="893758"/>
            <a:ext cx="10799284" cy="63709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 dirty="0" err="1">
                <a:solidFill>
                  <a:srgbClr val="002060"/>
                </a:solidFill>
              </a:rPr>
              <a:t>Samtools</a:t>
            </a:r>
            <a:r>
              <a:rPr lang="en-US" sz="2800" dirty="0">
                <a:solidFill>
                  <a:srgbClr val="002060"/>
                </a:solidFill>
              </a:rPr>
              <a:t> is a suite of programs for analyzing sequence data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spider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samtools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module load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samtools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/1.21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samtools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view -S -b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lamda.sam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&gt;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lamda.bam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 - look at difference in file sizes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 $ ls -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lh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lamda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.*</a:t>
            </a:r>
          </a:p>
          <a:p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samtools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sort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lamda.bam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&gt;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lamda-sorted.bam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- puts in same order as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fastq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files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204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064645-468C-8ECD-2002-5DF8DD8B54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C9D8E-320C-0DDC-479D-9038A8F7ECFC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Types of Bioinformatics Analyses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A1702-0A35-8EA5-6C6A-FA1522B3ACCE}"/>
              </a:ext>
            </a:extLst>
          </p:cNvPr>
          <p:cNvSpPr txBox="1"/>
          <p:nvPr/>
        </p:nvSpPr>
        <p:spPr>
          <a:xfrm>
            <a:off x="447333" y="1331033"/>
            <a:ext cx="991125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Proteomics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Metabolomics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RNA-Seq - quantify RNA molecules, gene expression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Single-cell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Genome assembly/annotation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Regulatory genomics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Variant calling/haplotype analysis</a:t>
            </a:r>
            <a:endParaRPr lang="en-US" sz="2800">
              <a:solidFill>
                <a:srgbClr val="002060"/>
              </a:solidFill>
            </a:endParaRPr>
          </a:p>
          <a:p>
            <a:endParaRPr lang="en-US" sz="2800">
              <a:solidFill>
                <a:srgbClr val="00206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CCC896-3767-EDB5-DDD5-8FC3387FD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0143147" y="98124"/>
            <a:ext cx="2055688" cy="6759876"/>
          </a:xfrm>
          <a:prstGeom prst="rect">
            <a:avLst/>
          </a:prstGeom>
        </p:spPr>
      </p:pic>
      <p:pic>
        <p:nvPicPr>
          <p:cNvPr id="7" name="Picture 6" descr="A white and yellow ribbon&#10;&#10;AI-generated content may be incorrect.">
            <a:extLst>
              <a:ext uri="{FF2B5EF4-FFF2-40B4-BE49-F238E27FC236}">
                <a16:creationId xmlns:a16="http://schemas.microsoft.com/office/drawing/2014/main" id="{ACB51278-E000-461E-A395-85C6EFF4E0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934" y="244249"/>
            <a:ext cx="1708982" cy="1566567"/>
          </a:xfrm>
          <a:prstGeom prst="rect">
            <a:avLst/>
          </a:prstGeom>
        </p:spPr>
      </p:pic>
      <p:pic>
        <p:nvPicPr>
          <p:cNvPr id="9" name="Picture 8" descr="A chart of a number of numbers&#10;&#10;AI-generated content may be incorrect.">
            <a:extLst>
              <a:ext uri="{FF2B5EF4-FFF2-40B4-BE49-F238E27FC236}">
                <a16:creationId xmlns:a16="http://schemas.microsoft.com/office/drawing/2014/main" id="{A5336964-C5A6-97DA-C485-8F0B07D18F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" t="1351"/>
          <a:stretch>
            <a:fillRect/>
          </a:stretch>
        </p:blipFill>
        <p:spPr>
          <a:xfrm>
            <a:off x="7431173" y="3273581"/>
            <a:ext cx="1857575" cy="201015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A085D1-AE95-3D97-7C84-48756F28A8EE}"/>
              </a:ext>
            </a:extLst>
          </p:cNvPr>
          <p:cNvSpPr txBox="1"/>
          <p:nvPr/>
        </p:nvSpPr>
        <p:spPr>
          <a:xfrm>
            <a:off x="98980" y="6429085"/>
            <a:ext cx="361518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/>
              <a:t>https://</a:t>
            </a:r>
            <a:r>
              <a:rPr lang="en-US" sz="1200" err="1"/>
              <a:t>www.nature.com</a:t>
            </a:r>
            <a:r>
              <a:rPr lang="en-US" sz="1200"/>
              <a:t>/articles/s41592-024-02298-3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221035-6F83-4E80-5698-85FA3CB2FF85}"/>
              </a:ext>
            </a:extLst>
          </p:cNvPr>
          <p:cNvSpPr txBox="1"/>
          <p:nvPr/>
        </p:nvSpPr>
        <p:spPr>
          <a:xfrm>
            <a:off x="1617271" y="4788303"/>
            <a:ext cx="27307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</a:t>
            </a:r>
            <a:r>
              <a:rPr lang="en-US">
                <a:solidFill>
                  <a:srgbClr val="3469C0"/>
                </a:solidFill>
              </a:rPr>
              <a:t>A</a:t>
            </a:r>
            <a:r>
              <a:rPr lang="en-US"/>
              <a:t>GCTTA              </a:t>
            </a:r>
            <a:r>
              <a:rPr lang="en-US">
                <a:solidFill>
                  <a:srgbClr val="3469C0"/>
                </a:solidFill>
              </a:rPr>
              <a:t>G</a:t>
            </a:r>
            <a:endParaRPr lang="en-US"/>
          </a:p>
          <a:p>
            <a:r>
              <a:rPr lang="en-US"/>
              <a:t>  </a:t>
            </a:r>
            <a:r>
              <a:rPr lang="en-US">
                <a:solidFill>
                  <a:srgbClr val="FF0000"/>
                </a:solidFill>
              </a:rPr>
              <a:t>T</a:t>
            </a:r>
            <a:r>
              <a:rPr lang="en-US"/>
              <a:t>GCTTA               </a:t>
            </a:r>
            <a:r>
              <a:rPr lang="en-US">
                <a:solidFill>
                  <a:srgbClr val="FF0000"/>
                </a:solidFill>
              </a:rPr>
              <a:t>T</a:t>
            </a:r>
            <a:endParaRPr lang="en-US"/>
          </a:p>
          <a:p>
            <a:r>
              <a:rPr lang="en-US"/>
              <a:t>  </a:t>
            </a:r>
            <a:r>
              <a:rPr lang="en-US">
                <a:solidFill>
                  <a:srgbClr val="3469C0"/>
                </a:solidFill>
              </a:rPr>
              <a:t>A</a:t>
            </a:r>
            <a:r>
              <a:rPr lang="en-US"/>
              <a:t>GCTTA              </a:t>
            </a:r>
            <a:r>
              <a:rPr lang="en-US">
                <a:solidFill>
                  <a:srgbClr val="3469C0"/>
                </a:solidFill>
              </a:rPr>
              <a:t>G</a:t>
            </a:r>
            <a:endParaRPr lang="en-US"/>
          </a:p>
          <a:p>
            <a:r>
              <a:rPr lang="en-US"/>
              <a:t>A</a:t>
            </a:r>
            <a:r>
              <a:rPr lang="en-US">
                <a:solidFill>
                  <a:srgbClr val="3469C0"/>
                </a:solidFill>
              </a:rPr>
              <a:t>A</a:t>
            </a:r>
            <a:r>
              <a:rPr lang="en-US"/>
              <a:t>GCTTACG        </a:t>
            </a:r>
            <a:r>
              <a:rPr lang="en-US">
                <a:solidFill>
                  <a:srgbClr val="3469C0"/>
                </a:solidFill>
              </a:rPr>
              <a:t>G</a:t>
            </a:r>
            <a:endParaRPr lang="en-US"/>
          </a:p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85838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CDF8A-94C2-061F-A6AA-91202263D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C4A8B9-E559-549B-201D-19AEB18A504C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PacBio - </a:t>
            </a:r>
            <a:r>
              <a:rPr lang="en-US" sz="3600" err="1">
                <a:solidFill>
                  <a:srgbClr val="C00000"/>
                </a:solidFill>
                <a:latin typeface="Franklin Gothic Medium" panose="020B0603020102020204" pitchFamily="34" charset="0"/>
              </a:rPr>
              <a:t>SMRTLink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B7C94B-1163-F7CE-F7B6-7173C34A08ED}"/>
              </a:ext>
            </a:extLst>
          </p:cNvPr>
          <p:cNvSpPr txBox="1"/>
          <p:nvPr/>
        </p:nvSpPr>
        <p:spPr>
          <a:xfrm>
            <a:off x="393853" y="893758"/>
            <a:ext cx="10799284" cy="495520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 err="1">
                <a:solidFill>
                  <a:srgbClr val="002060"/>
                </a:solidFill>
              </a:rPr>
              <a:t>SMRTLink</a:t>
            </a:r>
            <a:r>
              <a:rPr lang="en-US" sz="2800">
                <a:solidFill>
                  <a:srgbClr val="002060"/>
                </a:solidFill>
              </a:rPr>
              <a:t> - PacBio analysis software</a:t>
            </a:r>
          </a:p>
          <a:p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rgbClr val="002060"/>
                </a:solidFill>
              </a:rPr>
              <a:t>New </a:t>
            </a:r>
            <a:r>
              <a:rPr lang="en-US" sz="2800" err="1">
                <a:solidFill>
                  <a:srgbClr val="002060"/>
                </a:solidFill>
              </a:rPr>
              <a:t>Revio</a:t>
            </a:r>
            <a:r>
              <a:rPr lang="en-US" sz="2800">
                <a:solidFill>
                  <a:srgbClr val="002060"/>
                </a:solidFill>
              </a:rPr>
              <a:t> sequencing machine in SOM genomics core</a:t>
            </a:r>
            <a:endParaRPr lang="en-US" sz="2800">
              <a:solidFill>
                <a:srgbClr val="002060"/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rgbClr val="002060"/>
                </a:solidFill>
              </a:rPr>
              <a:t>	</a:t>
            </a:r>
            <a:endParaRPr lang="en-US" sz="2800">
              <a:solidFill>
                <a:srgbClr val="002060"/>
              </a:solidFill>
              <a:ea typeface="Calibri"/>
              <a:cs typeface="Calibri"/>
            </a:endParaRPr>
          </a:p>
          <a:p>
            <a:endParaRPr lang="en-US">
              <a:solidFill>
                <a:srgbClr val="002060"/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module spider SMRT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$ module load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smrtlink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/25.2.0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 -LOTS of tools available for sequence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   analysis and manipulation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 - </a:t>
            </a:r>
            <a:r>
              <a:rPr lang="en-US" sz="2200" i="1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bam2fasta, bam2fastq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ea typeface="Calibri"/>
                <a:cs typeface="Calibri"/>
              </a:rPr>
              <a:t>   </a:t>
            </a:r>
          </a:p>
          <a:p>
            <a:endParaRPr lang="en-US">
              <a:solidFill>
                <a:srgbClr val="000000"/>
              </a:solidFill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8" name="Picture 7" descr="A close-up of a machine&#10;&#10;AI-generated content may be incorrect.">
            <a:extLst>
              <a:ext uri="{FF2B5EF4-FFF2-40B4-BE49-F238E27FC236}">
                <a16:creationId xmlns:a16="http://schemas.microsoft.com/office/drawing/2014/main" id="{1031E181-F5AE-4659-174B-E46B8F3E39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953" y="2254873"/>
            <a:ext cx="3683000" cy="2438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DEBC8BF-50C4-8DA8-2ED5-5D8495D82C9F}"/>
              </a:ext>
            </a:extLst>
          </p:cNvPr>
          <p:cNvSpPr txBox="1"/>
          <p:nvPr/>
        </p:nvSpPr>
        <p:spPr>
          <a:xfrm>
            <a:off x="4856540" y="6274866"/>
            <a:ext cx="7102208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https://</a:t>
            </a:r>
            <a:r>
              <a:rPr lang="en-US" dirty="0" err="1">
                <a:ea typeface="+mn-lt"/>
                <a:cs typeface="+mn-lt"/>
              </a:rPr>
              <a:t>docslib.org</a:t>
            </a:r>
            <a:r>
              <a:rPr lang="en-US" dirty="0">
                <a:ea typeface="+mn-lt"/>
                <a:cs typeface="+mn-lt"/>
              </a:rPr>
              <a:t>/doc/175362/smrt%C2%AE-tools-reference-guide-v8-0</a:t>
            </a:r>
          </a:p>
        </p:txBody>
      </p:sp>
    </p:spTree>
    <p:extLst>
      <p:ext uri="{BB962C8B-B14F-4D97-AF65-F5344CB8AC3E}">
        <p14:creationId xmlns:p14="http://schemas.microsoft.com/office/powerpoint/2010/main" val="18671881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BED09-F858-491A-132B-B5DB1FDDA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2AF08CF-FA39-362E-3E95-65E630F3F9FA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C55E385-2F10-B79D-168B-45A1971138A2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7D45E240-D802-74F3-53D1-6019F95D0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B01433-A9B2-C594-9B3D-D8A2D5238FDD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Future Direction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59613C-29E6-FF08-870C-CBB8A8EFD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32" y="1278110"/>
            <a:ext cx="4559300" cy="170180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1AF1796-2A3B-80B4-569F-58A19B3988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603" y="2432255"/>
            <a:ext cx="4559300" cy="138430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0" name="Picture 9" descr="A screenshot of a website&#10;&#10;AI-generated content may be incorrect.">
            <a:extLst>
              <a:ext uri="{FF2B5EF4-FFF2-40B4-BE49-F238E27FC236}">
                <a16:creationId xmlns:a16="http://schemas.microsoft.com/office/drawing/2014/main" id="{133D5AB8-DC76-905D-4DFB-5BA7D3A3E7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420" y="338310"/>
            <a:ext cx="4864100" cy="179070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50D5FBD-9533-4F69-81FF-CECF33F486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67" y="3989311"/>
            <a:ext cx="3975100" cy="185420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4" name="Picture 13" descr="A close up of a document&#10;&#10;AI-generated content may be incorrect.">
            <a:extLst>
              <a:ext uri="{FF2B5EF4-FFF2-40B4-BE49-F238E27FC236}">
                <a16:creationId xmlns:a16="http://schemas.microsoft.com/office/drawing/2014/main" id="{E35BA521-6CCB-C6EB-8C3D-3EC21FCF52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35" y="4071861"/>
            <a:ext cx="3187700" cy="168910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6029759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BED5C-4BEE-2F92-EEE9-B41504F36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7D45F71-3D69-4640-2ECA-4DCE45D81392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D288E78-2BE6-4FBF-FC24-44507A0C0CBD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6C0616B-D5D8-EDD4-06E7-B724A4DA6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A8B343-07F1-8696-0EE7-1F1800B2DF8E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Future Direction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7C68A2-7A32-323C-4341-F7E373888F93}"/>
              </a:ext>
            </a:extLst>
          </p:cNvPr>
          <p:cNvSpPr/>
          <p:nvPr/>
        </p:nvSpPr>
        <p:spPr>
          <a:xfrm>
            <a:off x="4170782" y="1872207"/>
            <a:ext cx="3844214" cy="2799184"/>
          </a:xfrm>
          <a:prstGeom prst="ellipse">
            <a:avLst/>
          </a:prstGeom>
          <a:solidFill>
            <a:srgbClr val="CCD3E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400">
                <a:solidFill>
                  <a:schemeClr val="tx1"/>
                </a:solidFill>
              </a:rPr>
              <a:t>Bioinformatics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288C515-1B37-9F4B-7FF9-A2E01298BC58}"/>
              </a:ext>
            </a:extLst>
          </p:cNvPr>
          <p:cNvSpPr/>
          <p:nvPr/>
        </p:nvSpPr>
        <p:spPr>
          <a:xfrm>
            <a:off x="7422687" y="3044327"/>
            <a:ext cx="2920284" cy="2519198"/>
          </a:xfrm>
          <a:prstGeom prst="ellipse">
            <a:avLst/>
          </a:prstGeom>
          <a:solidFill>
            <a:schemeClr val="bg2">
              <a:lumMod val="90000"/>
              <a:alpha val="34957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Computer</a:t>
            </a:r>
          </a:p>
          <a:p>
            <a:pPr algn="ctr"/>
            <a:r>
              <a:rPr lang="en-US" sz="2400">
                <a:solidFill>
                  <a:schemeClr val="tx1"/>
                </a:solidFill>
              </a:rPr>
              <a:t>Science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BEF4A4C-2DF4-A1C4-1EE0-BAA5C57DE7E3}"/>
              </a:ext>
            </a:extLst>
          </p:cNvPr>
          <p:cNvSpPr/>
          <p:nvPr/>
        </p:nvSpPr>
        <p:spPr>
          <a:xfrm>
            <a:off x="7396788" y="888081"/>
            <a:ext cx="2920284" cy="2519198"/>
          </a:xfrm>
          <a:prstGeom prst="ellipse">
            <a:avLst/>
          </a:prstGeom>
          <a:solidFill>
            <a:srgbClr val="FFC000">
              <a:alpha val="34957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Engineering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5ADF67D-496B-40D1-C43D-FE14185EC46F}"/>
              </a:ext>
            </a:extLst>
          </p:cNvPr>
          <p:cNvSpPr/>
          <p:nvPr/>
        </p:nvSpPr>
        <p:spPr>
          <a:xfrm>
            <a:off x="4776333" y="74549"/>
            <a:ext cx="2920284" cy="2519198"/>
          </a:xfrm>
          <a:prstGeom prst="ellipse">
            <a:avLst/>
          </a:prstGeom>
          <a:solidFill>
            <a:srgbClr val="E285E9">
              <a:alpha val="3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Biology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F870648-EB07-3565-CB19-CE9881092042}"/>
              </a:ext>
            </a:extLst>
          </p:cNvPr>
          <p:cNvSpPr/>
          <p:nvPr/>
        </p:nvSpPr>
        <p:spPr>
          <a:xfrm>
            <a:off x="2131973" y="3017695"/>
            <a:ext cx="2920284" cy="2519198"/>
          </a:xfrm>
          <a:prstGeom prst="ellipse">
            <a:avLst/>
          </a:prstGeom>
          <a:solidFill>
            <a:srgbClr val="92D050">
              <a:alpha val="3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Biochemistry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D4E2DE3-25F1-1615-7379-9DE58D797ABC}"/>
              </a:ext>
            </a:extLst>
          </p:cNvPr>
          <p:cNvSpPr/>
          <p:nvPr/>
        </p:nvSpPr>
        <p:spPr>
          <a:xfrm>
            <a:off x="4675415" y="3708956"/>
            <a:ext cx="2920284" cy="2519198"/>
          </a:xfrm>
          <a:prstGeom prst="ellipse">
            <a:avLst/>
          </a:prstGeom>
          <a:solidFill>
            <a:srgbClr val="FF0000">
              <a:alpha val="3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Math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11FFEE7-AF2E-60C0-843F-224B38347B4C}"/>
              </a:ext>
            </a:extLst>
          </p:cNvPr>
          <p:cNvSpPr/>
          <p:nvPr/>
        </p:nvSpPr>
        <p:spPr>
          <a:xfrm>
            <a:off x="2065154" y="877209"/>
            <a:ext cx="2920284" cy="2519198"/>
          </a:xfrm>
          <a:prstGeom prst="ellipse">
            <a:avLst/>
          </a:prstGeom>
          <a:solidFill>
            <a:srgbClr val="E57200">
              <a:alpha val="3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Statistics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E897EB6-1FAB-2E14-9CA5-419E66F9E752}"/>
              </a:ext>
            </a:extLst>
          </p:cNvPr>
          <p:cNvSpPr/>
          <p:nvPr/>
        </p:nvSpPr>
        <p:spPr>
          <a:xfrm>
            <a:off x="261580" y="2316480"/>
            <a:ext cx="2002485" cy="1847078"/>
          </a:xfrm>
          <a:prstGeom prst="ellipse">
            <a:avLst/>
          </a:prstGeom>
          <a:solidFill>
            <a:srgbClr val="E285E9">
              <a:alpha val="34902"/>
            </a:srgbClr>
          </a:solidFill>
          <a:ln>
            <a:solidFill>
              <a:srgbClr val="3469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Machine Learning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3A3A09E-5907-CEBB-B6E3-4EF97A078F55}"/>
              </a:ext>
            </a:extLst>
          </p:cNvPr>
          <p:cNvSpPr/>
          <p:nvPr/>
        </p:nvSpPr>
        <p:spPr>
          <a:xfrm>
            <a:off x="10163533" y="2311021"/>
            <a:ext cx="2002485" cy="1847078"/>
          </a:xfrm>
          <a:prstGeom prst="ellipse">
            <a:avLst/>
          </a:prstGeom>
          <a:solidFill>
            <a:srgbClr val="A90000">
              <a:alpha val="34902"/>
            </a:srgbClr>
          </a:solidFill>
          <a:ln>
            <a:solidFill>
              <a:srgbClr val="3469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AI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EBBEBA9-C3A8-BA65-E348-FE5A87BF94B3}"/>
              </a:ext>
            </a:extLst>
          </p:cNvPr>
          <p:cNvSpPr/>
          <p:nvPr/>
        </p:nvSpPr>
        <p:spPr>
          <a:xfrm>
            <a:off x="9341728" y="111968"/>
            <a:ext cx="2002485" cy="1847078"/>
          </a:xfrm>
          <a:prstGeom prst="ellipse">
            <a:avLst/>
          </a:prstGeom>
          <a:solidFill>
            <a:srgbClr val="FFFF00">
              <a:alpha val="34902"/>
            </a:srgbClr>
          </a:solidFill>
          <a:ln>
            <a:solidFill>
              <a:srgbClr val="3469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LLMs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095BB91-A117-E49F-6BE6-C32D0D8E0122}"/>
              </a:ext>
            </a:extLst>
          </p:cNvPr>
          <p:cNvSpPr/>
          <p:nvPr/>
        </p:nvSpPr>
        <p:spPr>
          <a:xfrm>
            <a:off x="519952" y="4127464"/>
            <a:ext cx="2002485" cy="1847078"/>
          </a:xfrm>
          <a:prstGeom prst="ellipse">
            <a:avLst/>
          </a:prstGeom>
          <a:solidFill>
            <a:schemeClr val="bg1">
              <a:lumMod val="50000"/>
              <a:alpha val="34902"/>
            </a:schemeClr>
          </a:solidFill>
          <a:ln>
            <a:solidFill>
              <a:srgbClr val="3469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Data Science</a:t>
            </a:r>
          </a:p>
        </p:txBody>
      </p:sp>
    </p:spTree>
    <p:extLst>
      <p:ext uri="{BB962C8B-B14F-4D97-AF65-F5344CB8AC3E}">
        <p14:creationId xmlns:p14="http://schemas.microsoft.com/office/powerpoint/2010/main" val="91503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14" grpId="0" animBg="1"/>
      <p:bldP spid="17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FECCD-5F56-9510-E229-ABF3D6415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45000DF-AAA9-6BFA-248C-92B193947E51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493C9C8-E397-839D-4AA6-45D46B8E335E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7CFD2F3D-9BAC-DD9B-BBE7-2667A95C7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B3D0F0D-8A2E-1983-B804-191549025057}"/>
              </a:ext>
            </a:extLst>
          </p:cNvPr>
          <p:cNvSpPr txBox="1"/>
          <p:nvPr/>
        </p:nvSpPr>
        <p:spPr>
          <a:xfrm>
            <a:off x="447333" y="1331033"/>
            <a:ext cx="991125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UVA Research Computing Learning Portal:</a:t>
            </a:r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rgbClr val="002060"/>
                </a:solidFill>
              </a:rPr>
              <a:t>https://</a:t>
            </a:r>
            <a:r>
              <a:rPr lang="en-US" sz="2800" err="1">
                <a:solidFill>
                  <a:srgbClr val="002060"/>
                </a:solidFill>
              </a:rPr>
              <a:t>learning.rc.virginia.edu</a:t>
            </a:r>
            <a:endParaRPr lang="en-US" sz="280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Using UVA’s HPC system from the terminal:</a:t>
            </a:r>
          </a:p>
          <a:p>
            <a:r>
              <a:rPr lang="en-US" sz="2800">
                <a:solidFill>
                  <a:srgbClr val="002060"/>
                </a:solidFill>
              </a:rPr>
              <a:t>https://learning.rc.virginia.edu/notes/hpc-from-terminal/</a:t>
            </a:r>
          </a:p>
          <a:p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HPC orientation session and office hours:</a:t>
            </a:r>
            <a:endParaRPr lang="en-US" sz="2800">
              <a:solidFill>
                <a:srgbClr val="002060"/>
              </a:solidFill>
            </a:endParaRPr>
          </a:p>
          <a:p>
            <a:r>
              <a:rPr lang="en-US" sz="2800">
                <a:solidFill>
                  <a:srgbClr val="002060"/>
                </a:solidFill>
              </a:rPr>
              <a:t>https://</a:t>
            </a:r>
            <a:r>
              <a:rPr lang="en-US" sz="2800" err="1">
                <a:solidFill>
                  <a:srgbClr val="002060"/>
                </a:solidFill>
              </a:rPr>
              <a:t>www.rc.virginia.edu</a:t>
            </a:r>
            <a:r>
              <a:rPr lang="en-US" sz="2800">
                <a:solidFill>
                  <a:srgbClr val="002060"/>
                </a:solidFill>
              </a:rPr>
              <a:t>/support/#office-hours</a:t>
            </a:r>
          </a:p>
          <a:p>
            <a:endParaRPr lang="en-US" sz="280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17C13D-0561-8E31-E7B5-1D9A379E27D3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Research Computing resources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62784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A9F059-4E46-E04D-5A30-0BE31A909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C2708A8-510A-7FE8-D1B3-57D06B8F4E85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CFB529C-F927-C7C0-5013-D497AE6C016E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A58CDD4B-C6A1-A382-1A5C-4E07510A5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06C720-EEE9-BEC8-1D49-9F3BC5E8B973}"/>
              </a:ext>
            </a:extLst>
          </p:cNvPr>
          <p:cNvSpPr txBox="1"/>
          <p:nvPr/>
        </p:nvSpPr>
        <p:spPr>
          <a:xfrm>
            <a:off x="447333" y="1331033"/>
            <a:ext cx="991125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/>
              <a:t>Trimmomatic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www.usadellab.org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cms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/?page=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trimmomatic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 </a:t>
            </a:r>
          </a:p>
          <a:p>
            <a:r>
              <a:rPr lang="en-US" err="1"/>
              <a:t>Qualimap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qualimap.conesalab.org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 </a:t>
            </a:r>
          </a:p>
          <a:p>
            <a:r>
              <a:rPr lang="en-US"/>
              <a:t>HISAT2: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daehwankimlab.github.io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/hisat2</a:t>
            </a:r>
          </a:p>
          <a:p>
            <a:r>
              <a:rPr lang="en-US" err="1"/>
              <a:t>StringTie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ccb.jhu.edu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/software/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stringtie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/>
              <a:t>STAR: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github.com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alexdobin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/STAR</a:t>
            </a:r>
          </a:p>
          <a:p>
            <a:r>
              <a:rPr lang="en-US"/>
              <a:t>Trinity: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github.com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trinityrnaseq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trinityrnaseq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/wiki</a:t>
            </a:r>
            <a:endParaRPr lang="en-US">
              <a:solidFill>
                <a:schemeClr val="accent5">
                  <a:lumMod val="75000"/>
                </a:schemeClr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/>
              <a:t>RSEM: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github.com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deweylab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/RSEM</a:t>
            </a:r>
          </a:p>
          <a:p>
            <a:r>
              <a:rPr lang="en-US"/>
              <a:t>DESeq2: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bioconductor.org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/packages/release/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bioc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/html/DESeq2.html</a:t>
            </a:r>
          </a:p>
          <a:p>
            <a:r>
              <a:rPr lang="en-US"/>
              <a:t>Salmon: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salmon.readthedocs.io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en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/latest/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salmon.html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err="1"/>
              <a:t>edgeR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bioconductor.org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/packages/release/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bioc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/html/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edgeR.html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err="1"/>
              <a:t>bedtools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bedtools.readthedocs.io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en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/latest/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index.html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err="1"/>
              <a:t>vcftools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vcftools.github.io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err="1"/>
              <a:t>picard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broadinstitute.github.io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picard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</a:p>
          <a:p>
            <a:r>
              <a:rPr lang="en-US" err="1"/>
              <a:t>canu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canu.readthedocs.io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en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/latest</a:t>
            </a:r>
          </a:p>
          <a:p>
            <a:r>
              <a:rPr lang="en-US"/>
              <a:t>spades: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https://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github.com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err="1">
                <a:solidFill>
                  <a:schemeClr val="accent5">
                    <a:lumMod val="75000"/>
                  </a:schemeClr>
                </a:solidFill>
              </a:rPr>
              <a:t>ablab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/spades</a:t>
            </a:r>
          </a:p>
          <a:p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A51EE0-62E5-FD5C-9272-53A3449B40FA}"/>
              </a:ext>
            </a:extLst>
          </p:cNvPr>
          <p:cNvSpPr txBox="1"/>
          <p:nvPr/>
        </p:nvSpPr>
        <p:spPr>
          <a:xfrm>
            <a:off x="306931" y="204621"/>
            <a:ext cx="10769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Additional bioinformatics software installed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15DACF-0240-2288-EC83-A4866AAD51C5}"/>
              </a:ext>
            </a:extLst>
          </p:cNvPr>
          <p:cNvSpPr txBox="1"/>
          <p:nvPr/>
        </p:nvSpPr>
        <p:spPr>
          <a:xfrm>
            <a:off x="6794711" y="5342301"/>
            <a:ext cx="22697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Franklin Gothic Medium" panose="020B0603020102020204" pitchFamily="34" charset="0"/>
              </a:rPr>
              <a:t>and much more….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920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BAA4F-52FA-A8B3-1C70-16AD5A699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9D2A1E-265E-E138-7BF5-6A96E789F4F1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Databases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172545-706B-F96A-C9E9-4F404E7FB4A1}"/>
              </a:ext>
            </a:extLst>
          </p:cNvPr>
          <p:cNvSpPr txBox="1"/>
          <p:nvPr/>
        </p:nvSpPr>
        <p:spPr>
          <a:xfrm>
            <a:off x="652668" y="1021283"/>
            <a:ext cx="439640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/>
              <a:t>https://</a:t>
            </a:r>
            <a:r>
              <a:rPr lang="en-US" sz="2400" err="1"/>
              <a:t>www.ncbi.nlm.nih.gov</a:t>
            </a:r>
            <a:endParaRPr lang="en-US" sz="2400"/>
          </a:p>
        </p:txBody>
      </p:sp>
      <p:pic>
        <p:nvPicPr>
          <p:cNvPr id="7" name="Picture 6" descr="A blue sign with white text&#10;&#10;AI-generated content may be incorrect.">
            <a:extLst>
              <a:ext uri="{FF2B5EF4-FFF2-40B4-BE49-F238E27FC236}">
                <a16:creationId xmlns:a16="http://schemas.microsoft.com/office/drawing/2014/main" id="{D4F2A70F-FB9A-F654-7293-CDD2658C0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32" y="1516314"/>
            <a:ext cx="4810840" cy="9621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79B386-B124-10A6-8F63-451118DD0FA1}"/>
              </a:ext>
            </a:extLst>
          </p:cNvPr>
          <p:cNvSpPr txBox="1"/>
          <p:nvPr/>
        </p:nvSpPr>
        <p:spPr>
          <a:xfrm>
            <a:off x="385968" y="2711602"/>
            <a:ext cx="5138532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/>
              <a:t>https://www.ensembl.org/index.html</a:t>
            </a:r>
            <a:endParaRPr lang="en-US" sz="2400">
              <a:ea typeface="Calibri"/>
              <a:cs typeface="Calibri"/>
            </a:endParaRPr>
          </a:p>
        </p:txBody>
      </p:sp>
      <p:pic>
        <p:nvPicPr>
          <p:cNvPr id="13" name="Picture 12" descr="A blue text on a blue background&#10;&#10;AI-generated content may be incorrect.">
            <a:extLst>
              <a:ext uri="{FF2B5EF4-FFF2-40B4-BE49-F238E27FC236}">
                <a16:creationId xmlns:a16="http://schemas.microsoft.com/office/drawing/2014/main" id="{F357B715-0AD3-21C1-AFE3-75AE93F82F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177" y="3338805"/>
            <a:ext cx="2501900" cy="762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73E349-6F68-7939-9E11-29B9F985BB9C}"/>
              </a:ext>
            </a:extLst>
          </p:cNvPr>
          <p:cNvSpPr txBox="1"/>
          <p:nvPr/>
        </p:nvSpPr>
        <p:spPr>
          <a:xfrm>
            <a:off x="805332" y="4577387"/>
            <a:ext cx="34836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/>
              <a:t>https://</a:t>
            </a:r>
            <a:r>
              <a:rPr lang="en-US" sz="2400" err="1"/>
              <a:t>www.ebi.ac.uk</a:t>
            </a:r>
            <a:endParaRPr lang="en-US" sz="2400"/>
          </a:p>
        </p:txBody>
      </p:sp>
      <p:pic>
        <p:nvPicPr>
          <p:cNvPr id="17" name="Picture 16" descr="A close-up of a sign&#10;&#10;AI-generated content may be incorrect.">
            <a:extLst>
              <a:ext uri="{FF2B5EF4-FFF2-40B4-BE49-F238E27FC236}">
                <a16:creationId xmlns:a16="http://schemas.microsoft.com/office/drawing/2014/main" id="{1C36BDBD-65E4-7E5A-CC00-A9272BE392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32" y="5033917"/>
            <a:ext cx="4868069" cy="1353407"/>
          </a:xfrm>
          <a:prstGeom prst="rect">
            <a:avLst/>
          </a:prstGeom>
          <a:ln>
            <a:noFill/>
          </a:ln>
        </p:spPr>
      </p:pic>
      <p:pic>
        <p:nvPicPr>
          <p:cNvPr id="22" name="Picture 21" descr="A close-up of a logo&#10;&#10;AI-generated content may be incorrect.">
            <a:extLst>
              <a:ext uri="{FF2B5EF4-FFF2-40B4-BE49-F238E27FC236}">
                <a16:creationId xmlns:a16="http://schemas.microsoft.com/office/drawing/2014/main" id="{7463F66E-7659-769B-0F36-B9A35EF6B4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756" y="1743128"/>
            <a:ext cx="2983686" cy="131612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B86CC97-9B8E-13E5-9CC5-36F7EF8D918C}"/>
              </a:ext>
            </a:extLst>
          </p:cNvPr>
          <p:cNvSpPr txBox="1"/>
          <p:nvPr/>
        </p:nvSpPr>
        <p:spPr>
          <a:xfrm>
            <a:off x="5349210" y="1315416"/>
            <a:ext cx="65358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/>
              <a:t>https://</a:t>
            </a:r>
            <a:r>
              <a:rPr lang="en-US" sz="2400" err="1"/>
              <a:t>www.ebi.ac.uk</a:t>
            </a:r>
            <a:r>
              <a:rPr lang="en-US" sz="2400"/>
              <a:t>/</a:t>
            </a:r>
            <a:r>
              <a:rPr lang="en-US" sz="2400" err="1"/>
              <a:t>interpro</a:t>
            </a:r>
            <a:r>
              <a:rPr lang="en-US" sz="2400"/>
              <a:t>/entry/</a:t>
            </a:r>
            <a:r>
              <a:rPr lang="en-US" sz="2400" err="1"/>
              <a:t>pfam</a:t>
            </a:r>
            <a:r>
              <a:rPr lang="en-US" sz="2400"/>
              <a:t>/#table</a:t>
            </a:r>
          </a:p>
        </p:txBody>
      </p:sp>
      <p:pic>
        <p:nvPicPr>
          <p:cNvPr id="27" name="Picture 26" descr="A blue background with white text&#10;&#10;AI-generated content may be incorrect.">
            <a:extLst>
              <a:ext uri="{FF2B5EF4-FFF2-40B4-BE49-F238E27FC236}">
                <a16:creationId xmlns:a16="http://schemas.microsoft.com/office/drawing/2014/main" id="{B71C17D7-E669-7089-9ACA-5980A3B037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6131" y="165261"/>
            <a:ext cx="2758937" cy="1086854"/>
          </a:xfrm>
          <a:prstGeom prst="rect">
            <a:avLst/>
          </a:prstGeom>
        </p:spPr>
      </p:pic>
      <p:pic>
        <p:nvPicPr>
          <p:cNvPr id="29" name="Picture 2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60D6768-BE9B-5663-855B-4679BD806B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62"/>
          <a:stretch>
            <a:fillRect/>
          </a:stretch>
        </p:blipFill>
        <p:spPr>
          <a:xfrm>
            <a:off x="5064545" y="4224611"/>
            <a:ext cx="6932897" cy="15088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550F44-72BF-1DA9-3903-085BE99B55D5}"/>
              </a:ext>
            </a:extLst>
          </p:cNvPr>
          <p:cNvSpPr txBox="1"/>
          <p:nvPr/>
        </p:nvSpPr>
        <p:spPr>
          <a:xfrm>
            <a:off x="5923099" y="2828425"/>
            <a:ext cx="39994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/>
              <a:t>https://</a:t>
            </a:r>
            <a:r>
              <a:rPr lang="en-US" sz="2400" err="1"/>
              <a:t>data.faang.org</a:t>
            </a:r>
            <a:r>
              <a:rPr lang="en-US" sz="2400"/>
              <a:t>/home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00BB77C-26D9-2066-F534-7FE890E2346B}"/>
              </a:ext>
            </a:extLst>
          </p:cNvPr>
          <p:cNvSpPr txBox="1"/>
          <p:nvPr/>
        </p:nvSpPr>
        <p:spPr>
          <a:xfrm>
            <a:off x="8208789" y="6101979"/>
            <a:ext cx="39832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/>
              <a:t>https://</a:t>
            </a:r>
            <a:r>
              <a:rPr lang="en-US" sz="2400" err="1"/>
              <a:t>rgd.mcw.edu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311106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BC299-0432-65DA-A6B3-81F71666B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B903540-6059-A04F-AA64-3EF5EDB5A7C8}"/>
              </a:ext>
            </a:extLst>
          </p:cNvPr>
          <p:cNvSpPr/>
          <p:nvPr/>
        </p:nvSpPr>
        <p:spPr>
          <a:xfrm rot="10800000">
            <a:off x="-13647" y="6184719"/>
            <a:ext cx="12212482" cy="736980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778351 h 778351"/>
              <a:gd name="connsiteX1" fmla="*/ 6824 w 12221586"/>
              <a:gd name="connsiteY1" fmla="*/ 778351 h 778351"/>
              <a:gd name="connsiteX2" fmla="*/ 0 w 12221586"/>
              <a:gd name="connsiteY2" fmla="*/ 324377 h 778351"/>
              <a:gd name="connsiteX3" fmla="*/ 12207918 w 12221586"/>
              <a:gd name="connsiteY3" fmla="*/ 0 h 778351"/>
              <a:gd name="connsiteX4" fmla="*/ 12221586 w 12221586"/>
              <a:gd name="connsiteY4" fmla="*/ 757364 h 778351"/>
              <a:gd name="connsiteX5" fmla="*/ 6824 w 12221586"/>
              <a:gd name="connsiteY5" fmla="*/ 778351 h 778351"/>
              <a:gd name="connsiteX0" fmla="*/ 6824 w 12221586"/>
              <a:gd name="connsiteY0" fmla="*/ 718478 h 718478"/>
              <a:gd name="connsiteX1" fmla="*/ 6824 w 12221586"/>
              <a:gd name="connsiteY1" fmla="*/ 718478 h 718478"/>
              <a:gd name="connsiteX2" fmla="*/ 0 w 12221586"/>
              <a:gd name="connsiteY2" fmla="*/ 264504 h 718478"/>
              <a:gd name="connsiteX3" fmla="*/ 12207918 w 12221586"/>
              <a:gd name="connsiteY3" fmla="*/ 0 h 718478"/>
              <a:gd name="connsiteX4" fmla="*/ 12221586 w 12221586"/>
              <a:gd name="connsiteY4" fmla="*/ 697491 h 718478"/>
              <a:gd name="connsiteX5" fmla="*/ 6824 w 12221586"/>
              <a:gd name="connsiteY5" fmla="*/ 718478 h 71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718478">
                <a:moveTo>
                  <a:pt x="6824" y="718478"/>
                </a:moveTo>
                <a:lnTo>
                  <a:pt x="6824" y="718478"/>
                </a:lnTo>
                <a:cubicBezTo>
                  <a:pt x="4549" y="520585"/>
                  <a:pt x="2275" y="462397"/>
                  <a:pt x="0" y="264504"/>
                </a:cubicBezTo>
                <a:lnTo>
                  <a:pt x="12207918" y="0"/>
                </a:lnTo>
                <a:cubicBezTo>
                  <a:pt x="12210198" y="522993"/>
                  <a:pt x="12219306" y="174498"/>
                  <a:pt x="12221586" y="697491"/>
                </a:cubicBezTo>
                <a:lnTo>
                  <a:pt x="6824" y="718478"/>
                </a:lnTo>
                <a:close/>
              </a:path>
            </a:pathLst>
          </a:custGeom>
          <a:solidFill>
            <a:srgbClr val="E57200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59FA22C-CE5E-B8EF-F148-431B9E60DFF2}"/>
              </a:ext>
            </a:extLst>
          </p:cNvPr>
          <p:cNvSpPr/>
          <p:nvPr/>
        </p:nvSpPr>
        <p:spPr>
          <a:xfrm>
            <a:off x="-13647" y="5957247"/>
            <a:ext cx="12212482" cy="962168"/>
          </a:xfrm>
          <a:custGeom>
            <a:avLst/>
            <a:gdLst>
              <a:gd name="connsiteX0" fmla="*/ 6824 w 12214747"/>
              <a:gd name="connsiteY0" fmla="*/ 1589965 h 1589965"/>
              <a:gd name="connsiteX1" fmla="*/ 6824 w 12214747"/>
              <a:gd name="connsiteY1" fmla="*/ 1589965 h 1589965"/>
              <a:gd name="connsiteX2" fmla="*/ 0 w 12214747"/>
              <a:gd name="connsiteY2" fmla="*/ 996287 h 1589965"/>
              <a:gd name="connsiteX3" fmla="*/ 12214747 w 12214747"/>
              <a:gd name="connsiteY3" fmla="*/ 0 h 1589965"/>
              <a:gd name="connsiteX4" fmla="*/ 12201099 w 12214747"/>
              <a:gd name="connsiteY4" fmla="*/ 1549021 h 1589965"/>
              <a:gd name="connsiteX5" fmla="*/ 6824 w 12214747"/>
              <a:gd name="connsiteY5" fmla="*/ 1589965 h 1589965"/>
              <a:gd name="connsiteX0" fmla="*/ 6824 w 12248901"/>
              <a:gd name="connsiteY0" fmla="*/ 1589965 h 1589965"/>
              <a:gd name="connsiteX1" fmla="*/ 6824 w 12248901"/>
              <a:gd name="connsiteY1" fmla="*/ 1589965 h 1589965"/>
              <a:gd name="connsiteX2" fmla="*/ 0 w 12248901"/>
              <a:gd name="connsiteY2" fmla="*/ 996287 h 1589965"/>
              <a:gd name="connsiteX3" fmla="*/ 12214747 w 12248901"/>
              <a:gd name="connsiteY3" fmla="*/ 0 h 1589965"/>
              <a:gd name="connsiteX4" fmla="*/ 12248901 w 12248901"/>
              <a:gd name="connsiteY4" fmla="*/ 1549021 h 1589965"/>
              <a:gd name="connsiteX5" fmla="*/ 6824 w 12248901"/>
              <a:gd name="connsiteY5" fmla="*/ 1589965 h 1589965"/>
              <a:gd name="connsiteX0" fmla="*/ 6824 w 12221586"/>
              <a:gd name="connsiteY0" fmla="*/ 1589965 h 1589965"/>
              <a:gd name="connsiteX1" fmla="*/ 6824 w 12221586"/>
              <a:gd name="connsiteY1" fmla="*/ 1589965 h 1589965"/>
              <a:gd name="connsiteX2" fmla="*/ 0 w 12221586"/>
              <a:gd name="connsiteY2" fmla="*/ 996287 h 1589965"/>
              <a:gd name="connsiteX3" fmla="*/ 12214747 w 12221586"/>
              <a:gd name="connsiteY3" fmla="*/ 0 h 1589965"/>
              <a:gd name="connsiteX4" fmla="*/ 12221586 w 12221586"/>
              <a:gd name="connsiteY4" fmla="*/ 1568978 h 1589965"/>
              <a:gd name="connsiteX5" fmla="*/ 6824 w 12221586"/>
              <a:gd name="connsiteY5" fmla="*/ 1589965 h 1589965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344335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  <a:gd name="connsiteX0" fmla="*/ 6824 w 12221586"/>
              <a:gd name="connsiteY0" fmla="*/ 938013 h 938013"/>
              <a:gd name="connsiteX1" fmla="*/ 6824 w 12221586"/>
              <a:gd name="connsiteY1" fmla="*/ 938013 h 938013"/>
              <a:gd name="connsiteX2" fmla="*/ 0 w 12221586"/>
              <a:gd name="connsiteY2" fmla="*/ 484039 h 938013"/>
              <a:gd name="connsiteX3" fmla="*/ 12214747 w 12221586"/>
              <a:gd name="connsiteY3" fmla="*/ 0 h 938013"/>
              <a:gd name="connsiteX4" fmla="*/ 12221586 w 12221586"/>
              <a:gd name="connsiteY4" fmla="*/ 917026 h 938013"/>
              <a:gd name="connsiteX5" fmla="*/ 6824 w 12221586"/>
              <a:gd name="connsiteY5" fmla="*/ 938013 h 93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21586" h="938013">
                <a:moveTo>
                  <a:pt x="6824" y="938013"/>
                </a:moveTo>
                <a:lnTo>
                  <a:pt x="6824" y="938013"/>
                </a:lnTo>
                <a:cubicBezTo>
                  <a:pt x="4549" y="740120"/>
                  <a:pt x="2275" y="681932"/>
                  <a:pt x="0" y="484039"/>
                </a:cubicBezTo>
                <a:lnTo>
                  <a:pt x="12214747" y="0"/>
                </a:lnTo>
                <a:cubicBezTo>
                  <a:pt x="12217027" y="522993"/>
                  <a:pt x="12219306" y="394033"/>
                  <a:pt x="12221586" y="917026"/>
                </a:cubicBezTo>
                <a:lnTo>
                  <a:pt x="6824" y="938013"/>
                </a:lnTo>
                <a:close/>
              </a:path>
            </a:pathLst>
          </a:custGeom>
          <a:solidFill>
            <a:srgbClr val="232D4B"/>
          </a:solidFill>
          <a:ln>
            <a:solidFill>
              <a:srgbClr val="232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748F2B78-E096-328E-AFBD-A9BA1FF62A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95" y="6228154"/>
            <a:ext cx="3656807" cy="5850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C2A50F-4879-A000-4F80-672B0877A5E5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Sequencing Technologies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774679-9256-32A8-181C-B04BF9B23899}"/>
              </a:ext>
            </a:extLst>
          </p:cNvPr>
          <p:cNvSpPr txBox="1"/>
          <p:nvPr/>
        </p:nvSpPr>
        <p:spPr>
          <a:xfrm>
            <a:off x="447333" y="1331033"/>
            <a:ext cx="11552989" cy="44012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Illumina - short read sequences (&lt; 1kb)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	- whole genome sequencing, exomes, micro RNA, single-cell apps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PacBio - long read sequences (~ 25 kb) 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pPr lvl="1"/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   -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Revio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sequencer at UVA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pPr marL="457200" lvl="1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Nanopore -  “ultra-long” sequences (up to 1Mb) 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</a:rPr>
              <a:t>HiC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 -  crosslinking technique to capture interactions within genome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527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EFF1124-E5AE-DBAB-F7D1-2E174940E9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1294" r="1270" b="750"/>
          <a:stretch>
            <a:fillRect/>
          </a:stretch>
        </p:blipFill>
        <p:spPr>
          <a:xfrm>
            <a:off x="2379614" y="931785"/>
            <a:ext cx="7610215" cy="485280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008205-6B0F-A465-EC9F-06D514577842}"/>
              </a:ext>
            </a:extLst>
          </p:cNvPr>
          <p:cNvSpPr txBox="1"/>
          <p:nvPr/>
        </p:nvSpPr>
        <p:spPr>
          <a:xfrm>
            <a:off x="9379670" y="6253483"/>
            <a:ext cx="2428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www.pacb.com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34AD25-4F7B-8E8F-37C5-6AEC30115134}"/>
              </a:ext>
            </a:extLst>
          </p:cNvPr>
          <p:cNvSpPr txBox="1"/>
          <p:nvPr/>
        </p:nvSpPr>
        <p:spPr>
          <a:xfrm>
            <a:off x="306932" y="204621"/>
            <a:ext cx="7123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  <a:latin typeface="Franklin Gothic Medium" panose="020B0603020102020204" pitchFamily="34" charset="0"/>
              </a:rPr>
              <a:t>PacBio Hi Fi Reads</a:t>
            </a:r>
            <a:endParaRPr lang="en-US" sz="3600">
              <a:solidFill>
                <a:srgbClr val="E5720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9199B3D-714F-30B2-EF38-BD6F82F67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51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ont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E6FA15DBA2E2458BC517B39E654B8B" ma:contentTypeVersion="4" ma:contentTypeDescription="Create a new document." ma:contentTypeScope="" ma:versionID="931ffbb59b5e8aab774e881ce0850c31">
  <xsd:schema xmlns:xsd="http://www.w3.org/2001/XMLSchema" xmlns:xs="http://www.w3.org/2001/XMLSchema" xmlns:p="http://schemas.microsoft.com/office/2006/metadata/properties" xmlns:ns2="0da7ef07-c386-48bc-abbb-a48b0b735faf" targetNamespace="http://schemas.microsoft.com/office/2006/metadata/properties" ma:root="true" ma:fieldsID="889c517489b6faea360f7091873e3345" ns2:_="">
    <xsd:import namespace="0da7ef07-c386-48bc-abbb-a48b0b735fa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a7ef07-c386-48bc-abbb-a48b0b735f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CDF831-5259-45D5-BBDF-A9E71894EA3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9071B4D-13D8-415F-BF64-E86DE995F764}">
  <ds:schemaRefs>
    <ds:schemaRef ds:uri="0da7ef07-c386-48bc-abbb-a48b0b735fa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764E98E-75FF-4A95-B073-0F2FAA47EC3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293</TotalTime>
  <Words>4552</Words>
  <Application>Microsoft Macintosh PowerPoint</Application>
  <PresentationFormat>Widescreen</PresentationFormat>
  <Paragraphs>704</Paragraphs>
  <Slides>64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64</vt:i4>
      </vt:variant>
    </vt:vector>
  </HeadingPairs>
  <TitlesOfParts>
    <vt:vector size="82" baseType="lpstr">
      <vt:lpstr>Arial</vt:lpstr>
      <vt:lpstr>Calibri</vt:lpstr>
      <vt:lpstr>Calibri Light</vt:lpstr>
      <vt:lpstr>Courier</vt:lpstr>
      <vt:lpstr>Courier New</vt:lpstr>
      <vt:lpstr>Franklin Gothic Medium</vt:lpstr>
      <vt:lpstr>Helvetica Neue</vt:lpstr>
      <vt:lpstr>HelveticaNeueLTStd</vt:lpstr>
      <vt:lpstr>ITC Franklin Gothic Std Book</vt:lpstr>
      <vt:lpstr>ITC Franklin Gothic Std Book Compressed</vt:lpstr>
      <vt:lpstr>ITC Franklin Gothic Std Book Condensed</vt:lpstr>
      <vt:lpstr>ITC Franklin Gothic Std Book Extra Compressed</vt:lpstr>
      <vt:lpstr>ITC Franklin Gothic Std Demi Compressed</vt:lpstr>
      <vt:lpstr>ITC Franklin Gothic Std Demi Extra Compressed</vt:lpstr>
      <vt:lpstr>System Font Regular</vt:lpstr>
      <vt:lpstr>office theme</vt:lpstr>
      <vt:lpstr>O2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Triant, Deb A (dat2g)</cp:lastModifiedBy>
  <cp:revision>9</cp:revision>
  <dcterms:created xsi:type="dcterms:W3CDTF">2023-03-16T18:09:09Z</dcterms:created>
  <dcterms:modified xsi:type="dcterms:W3CDTF">2025-07-09T16:30:46Z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0x010100F8E6FA15DBA2E2458BC517B39E654B8B</vt:lpwstr>
  </property>
</Properties>
</file>

<file path=docProps/thumbnail.jpeg>
</file>